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8" r:id="rId9"/>
    <p:sldId id="330" r:id="rId10"/>
    <p:sldId id="329" r:id="rId11"/>
    <p:sldId id="3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A"/>
    <a:srgbClr val="107C41"/>
    <a:srgbClr val="4472C4"/>
    <a:srgbClr val="FFFFFF"/>
    <a:srgbClr val="FFFF00"/>
    <a:srgbClr val="6600CC"/>
    <a:srgbClr val="CBCBCB"/>
    <a:srgbClr val="E7E7E7"/>
    <a:srgbClr val="106EBE"/>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18" autoAdjust="0"/>
    <p:restoredTop sz="94660"/>
  </p:normalViewPr>
  <p:slideViewPr>
    <p:cSldViewPr snapToGrid="0">
      <p:cViewPr varScale="1">
        <p:scale>
          <a:sx n="128" d="100"/>
          <a:sy n="128" d="100"/>
        </p:scale>
        <p:origin x="588" y="126"/>
      </p:cViewPr>
      <p:guideLst>
        <p:guide orient="horz" pos="2137"/>
        <p:guide pos="3817"/>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56674"/>
            <a:ext cx="11137900" cy="945545"/>
          </a:xfrm>
        </p:spPr>
        <p:txBody>
          <a:bodyPr lIns="91440" tIns="45720" rIns="91440" bIns="45720" anchor="ctr" anchorCtr="0"/>
          <a:lstStyle/>
          <a:p>
            <a:r>
              <a:rPr lang="en-US" altLang="ja-JP" dirty="0">
                <a:latin typeface="小塚ゴシック Pr6N B"/>
                <a:ea typeface="小塚ゴシック Pr6N B"/>
                <a:cs typeface="Lucida Sans Unicode"/>
              </a:rPr>
              <a:t>Smart Construction Quick3D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2023.9.20(</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0000DA"/>
                </a:solidFill>
                <a:latin typeface="+mn-ea"/>
                <a:ea typeface="+mn-ea"/>
              </a:rPr>
              <a:t>リリース項目一覧　</a:t>
            </a:r>
            <a:r>
              <a:rPr lang="en-US" altLang="ja-JP" b="0" dirty="0">
                <a:solidFill>
                  <a:srgbClr val="0000DA"/>
                </a:solidFill>
                <a:latin typeface="+mn-ea"/>
                <a:ea typeface="+mn-ea"/>
              </a:rPr>
              <a:t>1/2</a:t>
            </a:r>
            <a:endParaRPr lang="ja-JP" altLang="en-US" b="0" dirty="0">
              <a:solidFill>
                <a:srgbClr val="0000DA"/>
              </a:solidFill>
              <a:latin typeface="+mn-ea"/>
              <a:ea typeface="+mn-ea"/>
            </a:endParaRPr>
          </a:p>
        </p:txBody>
      </p:sp>
      <p:graphicFrame>
        <p:nvGraphicFramePr>
          <p:cNvPr id="10" name="表 5">
            <a:extLst>
              <a:ext uri="{FF2B5EF4-FFF2-40B4-BE49-F238E27FC236}">
                <a16:creationId xmlns:a16="http://schemas.microsoft.com/office/drawing/2014/main" id="{9A73FC9C-B293-01B3-E184-600FD61FAF68}"/>
              </a:ext>
            </a:extLst>
          </p:cNvPr>
          <p:cNvGraphicFramePr>
            <a:graphicFrameLocks noGrp="1"/>
          </p:cNvGraphicFramePr>
          <p:nvPr>
            <p:extLst>
              <p:ext uri="{D42A27DB-BD31-4B8C-83A1-F6EECF244321}">
                <p14:modId xmlns:p14="http://schemas.microsoft.com/office/powerpoint/2010/main" val="3897292272"/>
              </p:ext>
            </p:extLst>
          </p:nvPr>
        </p:nvGraphicFramePr>
        <p:xfrm>
          <a:off x="143361" y="3226392"/>
          <a:ext cx="11923058" cy="3596640"/>
        </p:xfrm>
        <a:graphic>
          <a:graphicData uri="http://schemas.openxmlformats.org/drawingml/2006/table">
            <a:tbl>
              <a:tblPr firstRow="1" bandRow="1">
                <a:tableStyleId>{5940675A-B579-460E-94D1-54222C63F5DA}</a:tableStyleId>
              </a:tblPr>
              <a:tblGrid>
                <a:gridCol w="519369">
                  <a:extLst>
                    <a:ext uri="{9D8B030D-6E8A-4147-A177-3AD203B41FA5}">
                      <a16:colId xmlns:a16="http://schemas.microsoft.com/office/drawing/2014/main" val="889631269"/>
                    </a:ext>
                  </a:extLst>
                </a:gridCol>
                <a:gridCol w="1613745">
                  <a:extLst>
                    <a:ext uri="{9D8B030D-6E8A-4147-A177-3AD203B41FA5}">
                      <a16:colId xmlns:a16="http://schemas.microsoft.com/office/drawing/2014/main" val="134053511"/>
                    </a:ext>
                  </a:extLst>
                </a:gridCol>
                <a:gridCol w="1343025">
                  <a:extLst>
                    <a:ext uri="{9D8B030D-6E8A-4147-A177-3AD203B41FA5}">
                      <a16:colId xmlns:a16="http://schemas.microsoft.com/office/drawing/2014/main" val="2342985539"/>
                    </a:ext>
                  </a:extLst>
                </a:gridCol>
                <a:gridCol w="4286250">
                  <a:extLst>
                    <a:ext uri="{9D8B030D-6E8A-4147-A177-3AD203B41FA5}">
                      <a16:colId xmlns:a16="http://schemas.microsoft.com/office/drawing/2014/main" val="3343669445"/>
                    </a:ext>
                  </a:extLst>
                </a:gridCol>
                <a:gridCol w="4160669">
                  <a:extLst>
                    <a:ext uri="{9D8B030D-6E8A-4147-A177-3AD203B41FA5}">
                      <a16:colId xmlns:a16="http://schemas.microsoft.com/office/drawing/2014/main" val="1160287430"/>
                    </a:ext>
                  </a:extLst>
                </a:gridCol>
              </a:tblGrid>
              <a:tr h="244751">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465026">
                <a:tc>
                  <a:txBody>
                    <a:bodyPr/>
                    <a:lstStyle/>
                    <a:p>
                      <a:pPr algn="ctr"/>
                      <a:r>
                        <a:rPr kumimoji="1" lang="en-US" altLang="ja-JP" sz="1600" dirty="0">
                          <a:solidFill>
                            <a:schemeClr val="tx1"/>
                          </a:solidFill>
                          <a:latin typeface="+mn-ea"/>
                          <a:ea typeface="+mn-ea"/>
                        </a:rPr>
                        <a:t>1</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エクスポート機能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chemeClr val="tx1"/>
                          </a:solidFill>
                          <a:latin typeface="+mn-ea"/>
                          <a:ea typeface="+mn-ea"/>
                        </a:rPr>
                        <a:t>機能改善です。</a:t>
                      </a:r>
                      <a:endParaRPr kumimoji="1" lang="en-US" altLang="ja-JP" sz="1200" b="1"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点群の</a:t>
                      </a:r>
                      <a:r>
                        <a:rPr kumimoji="1" lang="en-US" altLang="ja-JP" sz="1200" b="0" dirty="0">
                          <a:solidFill>
                            <a:schemeClr val="tx1"/>
                          </a:solidFill>
                          <a:latin typeface="+mn-ea"/>
                          <a:ea typeface="+mn-ea"/>
                        </a:rPr>
                        <a:t>txt</a:t>
                      </a:r>
                      <a:r>
                        <a:rPr kumimoji="1" lang="ja-JP" altLang="en-US" sz="1200" b="0" dirty="0">
                          <a:solidFill>
                            <a:schemeClr val="tx1"/>
                          </a:solidFill>
                          <a:latin typeface="+mn-ea"/>
                          <a:ea typeface="+mn-ea"/>
                        </a:rPr>
                        <a:t>ファイルを出力した際、</a:t>
                      </a:r>
                      <a:r>
                        <a:rPr kumimoji="1" lang="en-US" altLang="ja-JP" sz="1200" b="0" dirty="0">
                          <a:solidFill>
                            <a:schemeClr val="tx1"/>
                          </a:solidFill>
                          <a:latin typeface="+mn-ea"/>
                          <a:ea typeface="+mn-ea"/>
                        </a:rPr>
                        <a:t>RGB</a:t>
                      </a:r>
                      <a:r>
                        <a:rPr kumimoji="1" lang="ja-JP" altLang="en-US" sz="1200" b="0" dirty="0">
                          <a:solidFill>
                            <a:schemeClr val="tx1"/>
                          </a:solidFill>
                          <a:latin typeface="+mn-ea"/>
                          <a:ea typeface="+mn-ea"/>
                        </a:rPr>
                        <a:t>の値が</a:t>
                      </a:r>
                      <a:r>
                        <a:rPr kumimoji="1" lang="en-US" altLang="ja-JP" sz="1200" b="0" dirty="0">
                          <a:solidFill>
                            <a:schemeClr val="tx1"/>
                          </a:solidFill>
                          <a:latin typeface="+mn-ea"/>
                          <a:ea typeface="+mn-ea"/>
                        </a:rPr>
                        <a:t>16bit</a:t>
                      </a:r>
                      <a:r>
                        <a:rPr kumimoji="1" lang="ja-JP" altLang="en-US" sz="1200" b="0" dirty="0">
                          <a:solidFill>
                            <a:schemeClr val="tx1"/>
                          </a:solidFill>
                          <a:latin typeface="+mn-ea"/>
                          <a:ea typeface="+mn-ea"/>
                        </a:rPr>
                        <a:t>になっており、点群を表示するソフトウェアでインポートした際に、点群が色がついていない状態で表示される場合がありました。座標値の</a:t>
                      </a:r>
                      <a:r>
                        <a:rPr kumimoji="1" lang="en-US" altLang="ja-JP" sz="1200" b="0" dirty="0">
                          <a:solidFill>
                            <a:schemeClr val="tx1"/>
                          </a:solidFill>
                          <a:latin typeface="+mn-ea"/>
                          <a:ea typeface="+mn-ea"/>
                        </a:rPr>
                        <a:t>RGB</a:t>
                      </a:r>
                      <a:r>
                        <a:rPr kumimoji="1" lang="ja-JP" altLang="en-US" sz="1200" b="0" dirty="0">
                          <a:solidFill>
                            <a:schemeClr val="tx1"/>
                          </a:solidFill>
                          <a:latin typeface="+mn-ea"/>
                          <a:ea typeface="+mn-ea"/>
                        </a:rPr>
                        <a:t>の項目を</a:t>
                      </a:r>
                      <a:r>
                        <a:rPr kumimoji="1" lang="en-US" altLang="ja-JP" sz="1200" b="0" dirty="0">
                          <a:solidFill>
                            <a:schemeClr val="tx1"/>
                          </a:solidFill>
                          <a:latin typeface="+mn-ea"/>
                          <a:ea typeface="+mn-ea"/>
                        </a:rPr>
                        <a:t>8bit</a:t>
                      </a:r>
                      <a:r>
                        <a:rPr kumimoji="1" lang="ja-JP" altLang="en-US" sz="1200" b="0" dirty="0">
                          <a:solidFill>
                            <a:schemeClr val="tx1"/>
                          </a:solidFill>
                          <a:latin typeface="+mn-ea"/>
                          <a:ea typeface="+mn-ea"/>
                        </a:rPr>
                        <a:t>に変換し、他ソフトウェアでも点群の色を表示できるように改善いたしました。</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新規プロジェクト対応</a:t>
                      </a:r>
                      <a:r>
                        <a:rPr kumimoji="1" lang="en-US" altLang="ja-JP" sz="1200" b="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左記対応となります。</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既存プロジェクト対応</a:t>
                      </a:r>
                      <a:r>
                        <a:rPr kumimoji="1" lang="en-US" altLang="ja-JP" sz="1200" b="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改めて、座標系変換（同じ座標系に変換）、ヘルマート変換（既に変換に使用した点を使用して再度変換）を実施頂くことで、テキストファイルの</a:t>
                      </a:r>
                      <a:r>
                        <a:rPr kumimoji="1" lang="en-US" altLang="ja-JP" sz="1200" b="0" dirty="0">
                          <a:solidFill>
                            <a:schemeClr val="tx1"/>
                          </a:solidFill>
                          <a:latin typeface="+mn-ea"/>
                          <a:ea typeface="+mn-ea"/>
                        </a:rPr>
                        <a:t>RGB</a:t>
                      </a:r>
                      <a:r>
                        <a:rPr kumimoji="1" lang="ja-JP" altLang="en-US" sz="1200" b="0" dirty="0">
                          <a:solidFill>
                            <a:schemeClr val="tx1"/>
                          </a:solidFill>
                          <a:latin typeface="+mn-ea"/>
                          <a:ea typeface="+mn-ea"/>
                        </a:rPr>
                        <a:t>の値が</a:t>
                      </a:r>
                      <a:r>
                        <a:rPr kumimoji="1" lang="en-US" altLang="ja-JP" sz="1200" b="0" dirty="0">
                          <a:solidFill>
                            <a:schemeClr val="tx1"/>
                          </a:solidFill>
                          <a:latin typeface="+mn-ea"/>
                          <a:ea typeface="+mn-ea"/>
                        </a:rPr>
                        <a:t>8bit</a:t>
                      </a:r>
                      <a:r>
                        <a:rPr kumimoji="1" lang="ja-JP" altLang="en-US" sz="1200" b="0" dirty="0">
                          <a:solidFill>
                            <a:schemeClr val="tx1"/>
                          </a:solidFill>
                          <a:latin typeface="+mn-ea"/>
                          <a:ea typeface="+mn-ea"/>
                        </a:rPr>
                        <a:t>となります。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411208210"/>
                  </a:ext>
                </a:extLst>
              </a:tr>
              <a:tr h="465026">
                <a:tc>
                  <a:txBody>
                    <a:bodyPr/>
                    <a:lstStyle/>
                    <a:p>
                      <a:pPr algn="ctr"/>
                      <a:r>
                        <a:rPr kumimoji="1" lang="en-US" altLang="ja-JP" sz="1600" dirty="0">
                          <a:solidFill>
                            <a:schemeClr val="tx1"/>
                          </a:solidFill>
                          <a:latin typeface="+mn-ea"/>
                          <a:ea typeface="+mn-ea"/>
                        </a:rPr>
                        <a:t>2</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アップロード機能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不具合対策です。</a:t>
                      </a:r>
                      <a:endParaRPr kumimoji="1" lang="en-US" altLang="ja-JP" sz="1200" b="1"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特定の撮影データにおいて、アップロード後の</a:t>
                      </a:r>
                      <a:r>
                        <a:rPr kumimoji="1" lang="en-US" altLang="ja-JP" sz="1200" b="0" dirty="0" err="1">
                          <a:solidFill>
                            <a:schemeClr val="tx1"/>
                          </a:solidFill>
                          <a:latin typeface="+mn-ea"/>
                          <a:ea typeface="+mn-ea"/>
                        </a:rPr>
                        <a:t>SfM</a:t>
                      </a:r>
                      <a:r>
                        <a:rPr kumimoji="1" lang="ja-JP" altLang="en-US" sz="1200" b="0" dirty="0">
                          <a:solidFill>
                            <a:schemeClr val="tx1"/>
                          </a:solidFill>
                          <a:latin typeface="+mn-ea"/>
                          <a:ea typeface="+mn-ea"/>
                        </a:rPr>
                        <a:t>処理で失敗する事象が発生しておりましたので、解消いたしました。</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Pix4d capture</a:t>
                      </a:r>
                      <a:r>
                        <a:rPr kumimoji="1" lang="ja-JP" altLang="en-US" sz="1200" b="0" dirty="0">
                          <a:solidFill>
                            <a:schemeClr val="tx1"/>
                          </a:solidFill>
                          <a:latin typeface="+mn-ea"/>
                          <a:ea typeface="+mn-ea"/>
                        </a:rPr>
                        <a:t>での撮影データに、プロジェクト名</a:t>
                      </a:r>
                      <a:r>
                        <a:rPr kumimoji="1" lang="en-US" altLang="ja-JP" sz="1200" b="0" dirty="0">
                          <a:solidFill>
                            <a:schemeClr val="tx1"/>
                          </a:solidFill>
                          <a:latin typeface="+mn-ea"/>
                          <a:ea typeface="+mn-ea"/>
                        </a:rPr>
                        <a:t>_mesh/texture.jpg</a:t>
                      </a:r>
                      <a:r>
                        <a:rPr kumimoji="1" lang="ja-JP" altLang="en-US" sz="1200" b="0" dirty="0">
                          <a:solidFill>
                            <a:schemeClr val="tx1"/>
                          </a:solidFill>
                          <a:latin typeface="+mn-ea"/>
                          <a:ea typeface="+mn-ea"/>
                        </a:rPr>
                        <a:t>が含まれている場合に、当該事象が発生しておりました。そのため、撮影データに該当のファイルが含まれている場合でも正常にアップロード処理できるよう修正しました。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34015856"/>
                  </a:ext>
                </a:extLst>
              </a:tr>
              <a:tr h="465026">
                <a:tc>
                  <a:txBody>
                    <a:bodyPr/>
                    <a:lstStyle/>
                    <a:p>
                      <a:pPr algn="ctr"/>
                      <a:r>
                        <a:rPr kumimoji="1" lang="en-US" altLang="ja-JP" sz="1600" dirty="0">
                          <a:solidFill>
                            <a:schemeClr val="tx1"/>
                          </a:solidFill>
                          <a:latin typeface="+mn-ea"/>
                          <a:ea typeface="+mn-ea"/>
                        </a:rPr>
                        <a:t>3</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エクスポート機能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不具合対策です。</a:t>
                      </a:r>
                      <a:br>
                        <a:rPr kumimoji="1" lang="en-US" altLang="ja-JP" sz="1200" b="1" kern="1200" dirty="0">
                          <a:solidFill>
                            <a:schemeClr val="tx1"/>
                          </a:solidFill>
                          <a:latin typeface="+mn-ea"/>
                          <a:ea typeface="+mn-ea"/>
                          <a:cs typeface="+mn-cs"/>
                        </a:rPr>
                      </a:br>
                      <a:r>
                        <a:rPr kumimoji="1" lang="ja-JP" altLang="en-US" sz="1200" b="0" dirty="0">
                          <a:solidFill>
                            <a:schemeClr val="tx1"/>
                          </a:solidFill>
                          <a:latin typeface="+mn-ea"/>
                          <a:ea typeface="+mn-ea"/>
                        </a:rPr>
                        <a:t>点群の</a:t>
                      </a:r>
                      <a:r>
                        <a:rPr kumimoji="1" lang="en-US" altLang="ja-JP" sz="1200" b="0" dirty="0">
                          <a:solidFill>
                            <a:schemeClr val="tx1"/>
                          </a:solidFill>
                          <a:latin typeface="+mn-ea"/>
                          <a:ea typeface="+mn-ea"/>
                        </a:rPr>
                        <a:t>txt</a:t>
                      </a:r>
                      <a:r>
                        <a:rPr kumimoji="1" lang="ja-JP" altLang="en-US" sz="1200" b="0" dirty="0">
                          <a:solidFill>
                            <a:schemeClr val="tx1"/>
                          </a:solidFill>
                          <a:latin typeface="+mn-ea"/>
                          <a:ea typeface="+mn-ea"/>
                        </a:rPr>
                        <a:t>ファイルを出力した際、“</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カンマ</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区切りではなく、スペース区切りになっていたため、解消いたしました。</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新規プロジェクト対応</a:t>
                      </a:r>
                      <a:r>
                        <a:rPr kumimoji="1" lang="en-US" altLang="ja-JP" sz="1100" b="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n-ea"/>
                          <a:ea typeface="+mn-ea"/>
                        </a:rPr>
                        <a:t>左記の通りとなります。</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既存プロジェクト対応</a:t>
                      </a:r>
                      <a:r>
                        <a:rPr kumimoji="1" lang="en-US" altLang="ja-JP" sz="1100" b="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n-ea"/>
                          <a:ea typeface="+mn-ea"/>
                        </a:rPr>
                        <a:t>改めて、座標系変換（同じ座標系に変換）、ヘルマート変換（既に変換に使用した点を使用して再度変換）を実施いただくことで、テキストファイルが“</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カンマ</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区切りになります。</a:t>
                      </a:r>
                      <a:endParaRPr kumimoji="1" lang="en-US" altLang="ja-JP" sz="11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275763131"/>
                  </a:ext>
                </a:extLst>
              </a:tr>
            </a:tbl>
          </a:graphicData>
        </a:graphic>
      </p:graphicFrame>
      <p:sp>
        <p:nvSpPr>
          <p:cNvPr id="4" name="テキスト ボックス 3">
            <a:extLst>
              <a:ext uri="{FF2B5EF4-FFF2-40B4-BE49-F238E27FC236}">
                <a16:creationId xmlns:a16="http://schemas.microsoft.com/office/drawing/2014/main" id="{4B29D685-6C85-7514-ACDD-F708CF1D4328}"/>
              </a:ext>
            </a:extLst>
          </p:cNvPr>
          <p:cNvSpPr txBox="1"/>
          <p:nvPr/>
        </p:nvSpPr>
        <p:spPr>
          <a:xfrm>
            <a:off x="143361" y="760797"/>
            <a:ext cx="8395840" cy="646331"/>
          </a:xfrm>
          <a:prstGeom prst="rect">
            <a:avLst/>
          </a:prstGeom>
          <a:noFill/>
        </p:spPr>
        <p:txBody>
          <a:bodyPr wrap="square" rtlCol="0">
            <a:spAutoFit/>
          </a:bodyPr>
          <a:lstStyle/>
          <a:p>
            <a:r>
              <a:rPr kumimoji="1" lang="ja-JP" altLang="en-US" dirty="0">
                <a:ea typeface="游ゴシック"/>
              </a:rPr>
              <a:t>　</a:t>
            </a:r>
            <a:r>
              <a:rPr kumimoji="1" lang="en-US" altLang="ja-JP" dirty="0">
                <a:ea typeface="游ゴシック"/>
              </a:rPr>
              <a:t>Smart Construction Quick3D(</a:t>
            </a:r>
            <a:r>
              <a:rPr kumimoji="1" lang="ja-JP" altLang="en-US" dirty="0">
                <a:ea typeface="游ゴシック"/>
              </a:rPr>
              <a:t>以下</a:t>
            </a:r>
            <a:r>
              <a:rPr kumimoji="1" lang="en-US" altLang="ja-JP" dirty="0">
                <a:ea typeface="游ゴシック"/>
              </a:rPr>
              <a:t>SC Quick3D)</a:t>
            </a:r>
            <a:r>
              <a:rPr kumimoji="1" lang="ja-JP" altLang="en-US" dirty="0">
                <a:ea typeface="游ゴシック"/>
              </a:rPr>
              <a:t>のアップデートについて、</a:t>
            </a:r>
            <a:endParaRPr kumimoji="1" lang="en-US" altLang="ja-JP" dirty="0">
              <a:ea typeface="游ゴシック"/>
            </a:endParaRPr>
          </a:p>
          <a:p>
            <a:r>
              <a:rPr kumimoji="1" lang="en-US" altLang="ja-JP" dirty="0">
                <a:ea typeface="游ゴシック"/>
              </a:rPr>
              <a:t>    </a:t>
            </a:r>
            <a:r>
              <a:rPr kumimoji="1" lang="ja-JP" altLang="en-US" dirty="0">
                <a:ea typeface="游ゴシック"/>
              </a:rPr>
              <a:t>以下の日程・内容にてリリースを致します。</a:t>
            </a:r>
            <a:endParaRPr kumimoji="1" lang="en-US" altLang="ja-JP" dirty="0">
              <a:ea typeface="游ゴシック"/>
            </a:endParaRPr>
          </a:p>
        </p:txBody>
      </p:sp>
      <p:sp>
        <p:nvSpPr>
          <p:cNvPr id="7" name="テキスト ボックス 6">
            <a:extLst>
              <a:ext uri="{FF2B5EF4-FFF2-40B4-BE49-F238E27FC236}">
                <a16:creationId xmlns:a16="http://schemas.microsoft.com/office/drawing/2014/main" id="{DA2EA97B-3534-6584-B9B8-CE72B404E596}"/>
              </a:ext>
            </a:extLst>
          </p:cNvPr>
          <p:cNvSpPr txBox="1"/>
          <p:nvPr/>
        </p:nvSpPr>
        <p:spPr>
          <a:xfrm>
            <a:off x="406160" y="1422462"/>
            <a:ext cx="7510241" cy="646331"/>
          </a:xfrm>
          <a:prstGeom prst="rect">
            <a:avLst/>
          </a:prstGeom>
          <a:noFill/>
        </p:spPr>
        <p:txBody>
          <a:bodyPr wrap="square" lIns="91440" tIns="45720" rIns="91440" bIns="45720" rtlCol="0" anchor="t">
            <a:spAutoFit/>
          </a:bodyPr>
          <a:lstStyle/>
          <a:p>
            <a:r>
              <a:rPr lang="ja-JP" altLang="en-US" b="1" u="sng" dirty="0">
                <a:latin typeface="+mn-ea"/>
              </a:rPr>
              <a:t>日程：日本時間　</a:t>
            </a:r>
            <a:r>
              <a:rPr lang="en-US" altLang="ja-JP" b="1" u="sng" dirty="0">
                <a:latin typeface="+mn-ea"/>
              </a:rPr>
              <a:t>9</a:t>
            </a:r>
            <a:r>
              <a:rPr lang="ja-JP" altLang="en-US" b="1" u="sng" dirty="0">
                <a:latin typeface="+mn-ea"/>
              </a:rPr>
              <a:t>月</a:t>
            </a:r>
            <a:r>
              <a:rPr lang="en-US" altLang="ja-JP" b="1" u="sng" dirty="0">
                <a:latin typeface="+mn-ea"/>
              </a:rPr>
              <a:t>20</a:t>
            </a:r>
            <a:r>
              <a:rPr lang="ja-JP" altLang="en-US" b="1" u="sng" dirty="0">
                <a:latin typeface="+mn-ea"/>
              </a:rPr>
              <a:t>日</a:t>
            </a:r>
            <a:r>
              <a:rPr lang="en-US" altLang="ja-JP" b="1" u="sng" dirty="0">
                <a:latin typeface="+mn-ea"/>
              </a:rPr>
              <a:t>(</a:t>
            </a:r>
            <a:r>
              <a:rPr lang="ja-JP" altLang="en-US" b="1" u="sng" dirty="0">
                <a:latin typeface="+mn-ea"/>
              </a:rPr>
              <a:t>水</a:t>
            </a:r>
            <a:r>
              <a:rPr lang="en-US" altLang="ja-JP" b="1" u="sng" dirty="0">
                <a:latin typeface="+mn-ea"/>
              </a:rPr>
              <a:t>)(</a:t>
            </a:r>
            <a:r>
              <a:rPr lang="ja-JP" altLang="en-US" b="1" u="sng" dirty="0">
                <a:latin typeface="+mn-ea"/>
              </a:rPr>
              <a:t>予定</a:t>
            </a:r>
            <a:r>
              <a:rPr lang="en-US" altLang="ja-JP" b="1" u="sng" dirty="0">
                <a:latin typeface="+mn-ea"/>
              </a:rPr>
              <a:t>)</a:t>
            </a:r>
            <a:r>
              <a:rPr lang="ja-JP" altLang="en-US" b="1" u="sng" dirty="0">
                <a:latin typeface="+mn-ea"/>
              </a:rPr>
              <a:t>　</a:t>
            </a:r>
            <a:r>
              <a:rPr lang="en-US" altLang="ja-JP" b="1" u="sng" dirty="0">
                <a:latin typeface="+mn-ea"/>
              </a:rPr>
              <a:t>20:00</a:t>
            </a:r>
            <a:r>
              <a:rPr lang="ja-JP" altLang="en-US" b="1" u="sng" dirty="0">
                <a:latin typeface="+mn-ea"/>
              </a:rPr>
              <a:t>～</a:t>
            </a:r>
            <a:r>
              <a:rPr lang="en-US" altLang="ja-JP" b="1" u="sng" dirty="0">
                <a:latin typeface="+mn-ea"/>
              </a:rPr>
              <a:t>24:00</a:t>
            </a:r>
          </a:p>
          <a:p>
            <a:r>
              <a:rPr lang="en-US" altLang="ja-JP" b="1" dirty="0">
                <a:latin typeface="+mn-ea"/>
              </a:rPr>
              <a:t>          </a:t>
            </a:r>
            <a:r>
              <a:rPr lang="en-US" altLang="ja-JP" b="1" u="sng" dirty="0">
                <a:latin typeface="+mn-ea"/>
              </a:rPr>
              <a:t>(</a:t>
            </a:r>
            <a:r>
              <a:rPr lang="ja-JP" altLang="en-US" b="1" u="sng" dirty="0">
                <a:latin typeface="+mn-ea"/>
              </a:rPr>
              <a:t>リリース作業中は、一時的にアプリが使えなくなります。</a:t>
            </a:r>
            <a:r>
              <a:rPr lang="en-US" altLang="ja-JP" b="1" u="sng" dirty="0">
                <a:latin typeface="+mn-ea"/>
              </a:rPr>
              <a:t>)</a:t>
            </a:r>
            <a:r>
              <a:rPr kumimoji="1" lang="en-US" altLang="ja-JP" b="1" u="sng" dirty="0">
                <a:latin typeface="+mn-ea"/>
              </a:rPr>
              <a:t> </a:t>
            </a:r>
            <a:r>
              <a:rPr kumimoji="1" lang="ja-JP" altLang="en-US" b="1" u="sng" dirty="0">
                <a:latin typeface="+mn-ea"/>
              </a:rPr>
              <a:t>　</a:t>
            </a:r>
            <a:endParaRPr kumimoji="1" lang="en-US" altLang="ja-JP" b="1" u="sng" dirty="0">
              <a:latin typeface="+mn-ea"/>
            </a:endParaRPr>
          </a:p>
        </p:txBody>
      </p:sp>
      <p:graphicFrame>
        <p:nvGraphicFramePr>
          <p:cNvPr id="3" name="表 5">
            <a:extLst>
              <a:ext uri="{FF2B5EF4-FFF2-40B4-BE49-F238E27FC236}">
                <a16:creationId xmlns:a16="http://schemas.microsoft.com/office/drawing/2014/main" id="{0AEA6057-0D84-ADA9-5CB8-BB07EA8590D7}"/>
              </a:ext>
            </a:extLst>
          </p:cNvPr>
          <p:cNvGraphicFramePr>
            <a:graphicFrameLocks noGrp="1"/>
          </p:cNvGraphicFramePr>
          <p:nvPr>
            <p:extLst>
              <p:ext uri="{D42A27DB-BD31-4B8C-83A1-F6EECF244321}">
                <p14:modId xmlns:p14="http://schemas.microsoft.com/office/powerpoint/2010/main" val="2235605101"/>
              </p:ext>
            </p:extLst>
          </p:nvPr>
        </p:nvGraphicFramePr>
        <p:xfrm>
          <a:off x="8296266" y="1578150"/>
          <a:ext cx="3266152" cy="807720"/>
        </p:xfrm>
        <a:graphic>
          <a:graphicData uri="http://schemas.openxmlformats.org/drawingml/2006/table">
            <a:tbl>
              <a:tblPr firstRow="1" bandRow="1">
                <a:tableStyleId>{5940675A-B579-460E-94D1-54222C63F5DA}</a:tableStyleId>
              </a:tblPr>
              <a:tblGrid>
                <a:gridCol w="1034152">
                  <a:extLst>
                    <a:ext uri="{9D8B030D-6E8A-4147-A177-3AD203B41FA5}">
                      <a16:colId xmlns:a16="http://schemas.microsoft.com/office/drawing/2014/main" val="889631269"/>
                    </a:ext>
                  </a:extLst>
                </a:gridCol>
                <a:gridCol w="1116000">
                  <a:extLst>
                    <a:ext uri="{9D8B030D-6E8A-4147-A177-3AD203B41FA5}">
                      <a16:colId xmlns:a16="http://schemas.microsoft.com/office/drawing/2014/main" val="134053511"/>
                    </a:ext>
                  </a:extLst>
                </a:gridCol>
                <a:gridCol w="1116000">
                  <a:extLst>
                    <a:ext uri="{9D8B030D-6E8A-4147-A177-3AD203B41FA5}">
                      <a16:colId xmlns:a16="http://schemas.microsoft.com/office/drawing/2014/main" val="3343669445"/>
                    </a:ext>
                  </a:extLst>
                </a:gridCol>
              </a:tblGrid>
              <a:tr h="122932">
                <a:tc>
                  <a:txBody>
                    <a:bodyPr/>
                    <a:lstStyle/>
                    <a:p>
                      <a:pPr algn="ctr"/>
                      <a:r>
                        <a:rPr kumimoji="1" lang="en-US" altLang="ja-JP" sz="1100" b="1" dirty="0">
                          <a:solidFill>
                            <a:schemeClr val="bg1"/>
                          </a:solidFill>
                        </a:rPr>
                        <a:t>NO.</a:t>
                      </a:r>
                      <a:endParaRPr kumimoji="1" lang="ja-JP" altLang="en-US" sz="1100" b="1" dirty="0">
                        <a:solidFill>
                          <a:schemeClr val="bg1"/>
                        </a:solidFill>
                        <a:latin typeface="+mn-ea"/>
                        <a:ea typeface="+mn-ea"/>
                      </a:endParaRPr>
                    </a:p>
                  </a:txBody>
                  <a:tcPr anchor="ctr">
                    <a:solidFill>
                      <a:srgbClr val="0070C0"/>
                    </a:solidFill>
                  </a:tcPr>
                </a:tc>
                <a:tc>
                  <a:txBody>
                    <a:bodyPr/>
                    <a:lstStyle/>
                    <a:p>
                      <a:pPr algn="ctr"/>
                      <a:r>
                        <a:rPr kumimoji="1" lang="ja-JP" altLang="en-US" sz="1100" b="1" dirty="0">
                          <a:solidFill>
                            <a:schemeClr val="bg1"/>
                          </a:solidFill>
                        </a:rPr>
                        <a:t>現行最新</a:t>
                      </a:r>
                      <a:endParaRPr kumimoji="1" lang="ja-JP" altLang="en-US" sz="1100" b="1" dirty="0">
                        <a:solidFill>
                          <a:schemeClr val="bg1"/>
                        </a:solidFill>
                        <a:latin typeface="+mn-ea"/>
                        <a:ea typeface="+mn-ea"/>
                      </a:endParaRPr>
                    </a:p>
                  </a:txBody>
                  <a:tcPr anchor="ctr">
                    <a:solidFill>
                      <a:srgbClr val="0070C0"/>
                    </a:solidFill>
                  </a:tcPr>
                </a:tc>
                <a:tc>
                  <a:txBody>
                    <a:bodyPr/>
                    <a:lstStyle/>
                    <a:p>
                      <a:pPr algn="ctr"/>
                      <a:r>
                        <a:rPr kumimoji="1" lang="ja-JP" altLang="en-US" sz="1100" b="1" dirty="0">
                          <a:solidFill>
                            <a:schemeClr val="bg1"/>
                          </a:solidFill>
                          <a:latin typeface="+mn-ea"/>
                          <a:ea typeface="+mn-ea"/>
                        </a:rPr>
                        <a:t>今回リリース</a:t>
                      </a:r>
                    </a:p>
                  </a:txBody>
                  <a:tcPr anchor="ctr">
                    <a:solidFill>
                      <a:srgbClr val="0070C0"/>
                    </a:solidFill>
                  </a:tcPr>
                </a:tc>
                <a:extLst>
                  <a:ext uri="{0D108BD9-81ED-4DB2-BD59-A6C34878D82A}">
                    <a16:rowId xmlns:a16="http://schemas.microsoft.com/office/drawing/2014/main" val="1860205053"/>
                  </a:ext>
                </a:extLst>
              </a:tr>
              <a:tr h="252000">
                <a:tc>
                  <a:txBody>
                    <a:bodyPr/>
                    <a:lstStyle/>
                    <a:p>
                      <a:pPr algn="ctr"/>
                      <a:r>
                        <a:rPr kumimoji="1" lang="ja-JP" altLang="en-US" sz="1200" dirty="0">
                          <a:solidFill>
                            <a:schemeClr val="tx1"/>
                          </a:solidFill>
                          <a:latin typeface="+mn-ea"/>
                          <a:ea typeface="+mn-ea"/>
                        </a:rPr>
                        <a:t>モバイル</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Ver1.60</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Ver1.60</a:t>
                      </a:r>
                    </a:p>
                  </a:txBody>
                  <a:tcPr anchor="ctr">
                    <a:solidFill>
                      <a:schemeClr val="bg1"/>
                    </a:solidFill>
                  </a:tcPr>
                </a:tc>
                <a:extLst>
                  <a:ext uri="{0D108BD9-81ED-4DB2-BD59-A6C34878D82A}">
                    <a16:rowId xmlns:a16="http://schemas.microsoft.com/office/drawing/2014/main" val="2176605211"/>
                  </a:ext>
                </a:extLst>
              </a:tr>
              <a:tr h="252000">
                <a:tc>
                  <a:txBody>
                    <a:bodyPr/>
                    <a:lstStyle/>
                    <a:p>
                      <a:pPr algn="ctr"/>
                      <a:r>
                        <a:rPr kumimoji="1" lang="en-US" altLang="ja-JP" sz="1200" dirty="0">
                          <a:solidFill>
                            <a:schemeClr val="tx1"/>
                          </a:solidFill>
                          <a:latin typeface="+mn-ea"/>
                          <a:ea typeface="+mn-ea"/>
                        </a:rPr>
                        <a:t>WEB</a:t>
                      </a:r>
                      <a:endParaRPr kumimoji="1" lang="ja-JP" altLang="en-US" sz="1200" dirty="0">
                        <a:solidFill>
                          <a:schemeClr val="tx1"/>
                        </a:solidFill>
                        <a:latin typeface="+mn-ea"/>
                        <a:ea typeface="+mn-ea"/>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Ver1.61</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Ver1.62</a:t>
                      </a:r>
                    </a:p>
                  </a:txBody>
                  <a:tcPr anchor="ctr">
                    <a:solidFill>
                      <a:schemeClr val="bg1"/>
                    </a:solidFill>
                  </a:tcPr>
                </a:tc>
                <a:extLst>
                  <a:ext uri="{0D108BD9-81ED-4DB2-BD59-A6C34878D82A}">
                    <a16:rowId xmlns:a16="http://schemas.microsoft.com/office/drawing/2014/main" val="1757033555"/>
                  </a:ext>
                </a:extLst>
              </a:tr>
            </a:tbl>
          </a:graphicData>
        </a:graphic>
      </p:graphicFrame>
      <p:sp>
        <p:nvSpPr>
          <p:cNvPr id="12" name="テキスト ボックス 11">
            <a:extLst>
              <a:ext uri="{FF2B5EF4-FFF2-40B4-BE49-F238E27FC236}">
                <a16:creationId xmlns:a16="http://schemas.microsoft.com/office/drawing/2014/main" id="{984EA510-53EA-D5C9-D5FD-234B5273C479}"/>
              </a:ext>
            </a:extLst>
          </p:cNvPr>
          <p:cNvSpPr txBox="1"/>
          <p:nvPr/>
        </p:nvSpPr>
        <p:spPr>
          <a:xfrm>
            <a:off x="1064961" y="2101263"/>
            <a:ext cx="6984640" cy="95410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ea typeface="游ゴシック"/>
              </a:rPr>
              <a:t>モバイルアプリ：アプリの自動アップデートを</a:t>
            </a:r>
            <a:r>
              <a:rPr kumimoji="1" lang="en-US" altLang="ja-JP" sz="1400" dirty="0">
                <a:ea typeface="游ゴシック"/>
              </a:rPr>
              <a:t>ON</a:t>
            </a:r>
            <a:r>
              <a:rPr kumimoji="1" lang="ja-JP" altLang="en-US" sz="1400" dirty="0">
                <a:ea typeface="游ゴシック"/>
              </a:rPr>
              <a:t>にしていない場合は、</a:t>
            </a:r>
            <a:endParaRPr kumimoji="1" lang="en-US" altLang="ja-JP" sz="1400" dirty="0">
              <a:ea typeface="游ゴシック"/>
            </a:endParaRPr>
          </a:p>
          <a:p>
            <a:r>
              <a:rPr kumimoji="1" lang="ja-JP" altLang="en-US" sz="1400" dirty="0">
                <a:ea typeface="游ゴシック"/>
              </a:rPr>
              <a:t>　　　　　　　　　  </a:t>
            </a:r>
            <a:r>
              <a:rPr kumimoji="1" lang="en-US" altLang="ja-JP" sz="1400" dirty="0">
                <a:ea typeface="游ゴシック"/>
              </a:rPr>
              <a:t>App-Store</a:t>
            </a:r>
            <a:r>
              <a:rPr kumimoji="1" lang="ja-JP" altLang="en-US" sz="1400" dirty="0">
                <a:ea typeface="游ゴシック"/>
              </a:rPr>
              <a:t>にて手動でアップデートしてください。</a:t>
            </a:r>
            <a:endParaRPr kumimoji="1" lang="en-US" altLang="ja-JP" sz="1400" dirty="0">
              <a:ea typeface="游ゴシック"/>
            </a:endParaRPr>
          </a:p>
          <a:p>
            <a:pPr marL="285750" indent="-285750">
              <a:buFont typeface="Arial" panose="020B0604020202020204" pitchFamily="34" charset="0"/>
              <a:buChar char="•"/>
            </a:pPr>
            <a:r>
              <a:rPr kumimoji="1" lang="en-US" altLang="ja-JP" sz="1400" dirty="0">
                <a:ea typeface="游ゴシック"/>
              </a:rPr>
              <a:t>Web</a:t>
            </a:r>
            <a:r>
              <a:rPr kumimoji="1" lang="ja-JP" altLang="en-US" sz="1400" dirty="0">
                <a:ea typeface="游ゴシック"/>
              </a:rPr>
              <a:t>アプリ　　：</a:t>
            </a:r>
            <a:r>
              <a:rPr lang="ja-JP" altLang="en-US" sz="1400" dirty="0"/>
              <a:t>本リリース内容については自動的にアップデートされ、</a:t>
            </a:r>
            <a:endParaRPr lang="en-US" altLang="ja-JP" sz="1400" dirty="0"/>
          </a:p>
          <a:p>
            <a:r>
              <a:rPr lang="ja-JP" altLang="en-US" sz="1400" dirty="0"/>
              <a:t>　 　　　　　　　　 ご利用者並びにご利用中のデータにも影響はございません。</a:t>
            </a:r>
            <a:endParaRPr kumimoji="1" lang="ja-JP" altLang="en-US" sz="1400" dirty="0">
              <a:latin typeface="+mn-ea"/>
            </a:endParaRPr>
          </a:p>
        </p:txBody>
      </p:sp>
    </p:spTree>
    <p:extLst>
      <p:ext uri="{BB962C8B-B14F-4D97-AF65-F5344CB8AC3E}">
        <p14:creationId xmlns:p14="http://schemas.microsoft.com/office/powerpoint/2010/main" val="222524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097453EF-6BAE-21B2-E10E-6E503AFC96F2}"/>
              </a:ext>
            </a:extLst>
          </p:cNvPr>
          <p:cNvGraphicFramePr>
            <a:graphicFrameLocks noGrp="1"/>
          </p:cNvGraphicFramePr>
          <p:nvPr>
            <p:extLst>
              <p:ext uri="{D42A27DB-BD31-4B8C-83A1-F6EECF244321}">
                <p14:modId xmlns:p14="http://schemas.microsoft.com/office/powerpoint/2010/main" val="2435440114"/>
              </p:ext>
            </p:extLst>
          </p:nvPr>
        </p:nvGraphicFramePr>
        <p:xfrm>
          <a:off x="57600" y="949876"/>
          <a:ext cx="11923058" cy="4693920"/>
        </p:xfrm>
        <a:graphic>
          <a:graphicData uri="http://schemas.openxmlformats.org/drawingml/2006/table">
            <a:tbl>
              <a:tblPr firstRow="1" bandRow="1">
                <a:tableStyleId>{5940675A-B579-460E-94D1-54222C63F5DA}</a:tableStyleId>
              </a:tblPr>
              <a:tblGrid>
                <a:gridCol w="519369">
                  <a:extLst>
                    <a:ext uri="{9D8B030D-6E8A-4147-A177-3AD203B41FA5}">
                      <a16:colId xmlns:a16="http://schemas.microsoft.com/office/drawing/2014/main" val="889631269"/>
                    </a:ext>
                  </a:extLst>
                </a:gridCol>
                <a:gridCol w="1623306">
                  <a:extLst>
                    <a:ext uri="{9D8B030D-6E8A-4147-A177-3AD203B41FA5}">
                      <a16:colId xmlns:a16="http://schemas.microsoft.com/office/drawing/2014/main" val="134053511"/>
                    </a:ext>
                  </a:extLst>
                </a:gridCol>
                <a:gridCol w="1257300">
                  <a:extLst>
                    <a:ext uri="{9D8B030D-6E8A-4147-A177-3AD203B41FA5}">
                      <a16:colId xmlns:a16="http://schemas.microsoft.com/office/drawing/2014/main" val="2342985539"/>
                    </a:ext>
                  </a:extLst>
                </a:gridCol>
                <a:gridCol w="3524250">
                  <a:extLst>
                    <a:ext uri="{9D8B030D-6E8A-4147-A177-3AD203B41FA5}">
                      <a16:colId xmlns:a16="http://schemas.microsoft.com/office/drawing/2014/main" val="3343669445"/>
                    </a:ext>
                  </a:extLst>
                </a:gridCol>
                <a:gridCol w="4998833">
                  <a:extLst>
                    <a:ext uri="{9D8B030D-6E8A-4147-A177-3AD203B41FA5}">
                      <a16:colId xmlns:a16="http://schemas.microsoft.com/office/drawing/2014/main" val="1160287430"/>
                    </a:ext>
                  </a:extLst>
                </a:gridCol>
              </a:tblGrid>
              <a:tr h="245231">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465026">
                <a:tc>
                  <a:txBody>
                    <a:bodyPr/>
                    <a:lstStyle/>
                    <a:p>
                      <a:pPr algn="ctr"/>
                      <a:r>
                        <a:rPr kumimoji="1" lang="en-US" altLang="ja-JP" sz="1600" dirty="0">
                          <a:solidFill>
                            <a:schemeClr val="tx1"/>
                          </a:solidFill>
                          <a:latin typeface="+mn-ea"/>
                          <a:ea typeface="+mn-ea"/>
                        </a:rPr>
                        <a:t>4</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エクスポート機能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不具合対策です。</a:t>
                      </a:r>
                      <a:endParaRPr kumimoji="1" lang="en-US" altLang="ja-JP" sz="1200" b="1"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kern="1200" dirty="0">
                          <a:solidFill>
                            <a:schemeClr val="tx1"/>
                          </a:solidFill>
                          <a:latin typeface="+mn-ea"/>
                          <a:ea typeface="+mn-ea"/>
                          <a:cs typeface="+mn-cs"/>
                        </a:rPr>
                        <a:t>特定のプロジェクトにおいて、エクスポートダイアログのリンクを押下した際、古いリンクに遷移してしまう事象、また、古いリンクにファイルが保存されない発生しておりましたので、解消いたしました。</a:t>
                      </a:r>
                      <a:endParaRPr kumimoji="1" lang="en-US" altLang="ja-JP" sz="1200" b="0"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ファイルマネージャーに点群等を保存する場合に、元々フォルダ名は“プロジェクト</a:t>
                      </a:r>
                      <a:r>
                        <a:rPr kumimoji="1" lang="en-US" altLang="ja-JP" sz="1200" b="0" dirty="0">
                          <a:solidFill>
                            <a:schemeClr val="tx1"/>
                          </a:solidFill>
                          <a:latin typeface="+mn-ea"/>
                          <a:ea typeface="+mn-ea"/>
                        </a:rPr>
                        <a:t>ID</a:t>
                      </a:r>
                      <a:r>
                        <a:rPr kumimoji="1" lang="ja-JP" altLang="en-US" sz="1200" b="0" dirty="0">
                          <a:solidFill>
                            <a:schemeClr val="tx1"/>
                          </a:solidFill>
                          <a:latin typeface="+mn-ea"/>
                          <a:ea typeface="+mn-ea"/>
                        </a:rPr>
                        <a:t>”でしたが、過去の改修で“プロジェクト名</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プロジェクト</a:t>
                      </a:r>
                      <a:r>
                        <a:rPr kumimoji="1" lang="en-US" altLang="ja-JP" sz="1200" b="0" dirty="0">
                          <a:solidFill>
                            <a:schemeClr val="tx1"/>
                          </a:solidFill>
                          <a:latin typeface="+mn-ea"/>
                          <a:ea typeface="+mn-ea"/>
                        </a:rPr>
                        <a:t>ID</a:t>
                      </a:r>
                      <a:r>
                        <a:rPr kumimoji="1" lang="ja-JP" altLang="en-US" sz="1200" b="0" dirty="0">
                          <a:solidFill>
                            <a:schemeClr val="tx1"/>
                          </a:solidFill>
                          <a:latin typeface="+mn-ea"/>
                          <a:ea typeface="+mn-ea"/>
                        </a:rPr>
                        <a:t>”に変更していました。</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古いプロジェクト</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プロジェクト</a:t>
                      </a:r>
                      <a:r>
                        <a:rPr kumimoji="1" lang="en-US" altLang="ja-JP" sz="1200" b="0" dirty="0">
                          <a:solidFill>
                            <a:schemeClr val="tx1"/>
                          </a:solidFill>
                          <a:latin typeface="+mn-ea"/>
                          <a:ea typeface="+mn-ea"/>
                        </a:rPr>
                        <a:t>ID</a:t>
                      </a:r>
                      <a:r>
                        <a:rPr kumimoji="1" lang="ja-JP" altLang="en-US" sz="1200" b="0" dirty="0">
                          <a:solidFill>
                            <a:schemeClr val="tx1"/>
                          </a:solidFill>
                          <a:latin typeface="+mn-ea"/>
                          <a:ea typeface="+mn-ea"/>
                        </a:rPr>
                        <a:t>のみのフォルダが作成されたもの）に関しては、古いリンクが表示されたまま、保存先は新しい“プロジェクト名</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プロジェクト</a:t>
                      </a:r>
                      <a:r>
                        <a:rPr kumimoji="1" lang="en-US" altLang="ja-JP" sz="1200" b="0" dirty="0">
                          <a:solidFill>
                            <a:schemeClr val="tx1"/>
                          </a:solidFill>
                          <a:latin typeface="+mn-ea"/>
                          <a:ea typeface="+mn-ea"/>
                        </a:rPr>
                        <a:t>ID</a:t>
                      </a:r>
                      <a:r>
                        <a:rPr kumimoji="1" lang="ja-JP" altLang="en-US" sz="1200" b="0" dirty="0">
                          <a:solidFill>
                            <a:schemeClr val="tx1"/>
                          </a:solidFill>
                          <a:latin typeface="+mn-ea"/>
                          <a:ea typeface="+mn-ea"/>
                        </a:rPr>
                        <a:t>”を指定して保存していました。そのため、保存先、リンクともに、“プロジェクト名</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プロジェクト</a:t>
                      </a:r>
                      <a:r>
                        <a:rPr kumimoji="1" lang="en-US" altLang="ja-JP" sz="1200" b="0" dirty="0">
                          <a:solidFill>
                            <a:schemeClr val="tx1"/>
                          </a:solidFill>
                          <a:latin typeface="+mn-ea"/>
                          <a:ea typeface="+mn-ea"/>
                        </a:rPr>
                        <a:t>ID</a:t>
                      </a:r>
                      <a:r>
                        <a:rPr kumimoji="1" lang="ja-JP" altLang="en-US" sz="1200" b="0" dirty="0">
                          <a:solidFill>
                            <a:schemeClr val="tx1"/>
                          </a:solidFill>
                          <a:latin typeface="+mn-ea"/>
                          <a:ea typeface="+mn-ea"/>
                        </a:rPr>
                        <a:t>”になるように修正しました。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95338718"/>
                  </a:ext>
                </a:extLst>
              </a:tr>
              <a:tr h="465026">
                <a:tc>
                  <a:txBody>
                    <a:bodyPr/>
                    <a:lstStyle/>
                    <a:p>
                      <a:pPr algn="ctr"/>
                      <a:r>
                        <a:rPr kumimoji="1" lang="en-US" altLang="ja-JP" sz="1600" dirty="0">
                          <a:solidFill>
                            <a:schemeClr val="tx1"/>
                          </a:solidFill>
                          <a:latin typeface="+mn-ea"/>
                          <a:ea typeface="+mn-ea"/>
                        </a:rPr>
                        <a:t>5</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計測機能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不具合対策です。</a:t>
                      </a:r>
                      <a:br>
                        <a:rPr kumimoji="1" lang="en-US" altLang="ja-JP" sz="1200" b="0" dirty="0">
                          <a:solidFill>
                            <a:schemeClr val="tx1"/>
                          </a:solidFill>
                          <a:latin typeface="+mn-ea"/>
                          <a:ea typeface="+mn-ea"/>
                        </a:rPr>
                      </a:br>
                      <a:r>
                        <a:rPr kumimoji="1" lang="en-US" altLang="ja-JP" sz="1200" b="0" dirty="0">
                          <a:solidFill>
                            <a:schemeClr val="tx1"/>
                          </a:solidFill>
                          <a:latin typeface="+mn-ea"/>
                          <a:ea typeface="+mn-ea"/>
                        </a:rPr>
                        <a:t>iPhone/iPad</a:t>
                      </a:r>
                      <a:r>
                        <a:rPr kumimoji="1" lang="ja-JP" altLang="en-US" sz="1200" b="0" dirty="0">
                          <a:solidFill>
                            <a:schemeClr val="tx1"/>
                          </a:solidFill>
                          <a:latin typeface="+mn-ea"/>
                          <a:ea typeface="+mn-ea"/>
                        </a:rPr>
                        <a:t>の特定のバージョンで、計測機能使用時、計測の矢印のアイコンが正常に表示されない不具合が発生しておりましたので、解消いたしました。</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左記の通り</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88722349"/>
                  </a:ext>
                </a:extLst>
              </a:tr>
              <a:tr h="465026">
                <a:tc>
                  <a:txBody>
                    <a:bodyPr/>
                    <a:lstStyle/>
                    <a:p>
                      <a:pPr algn="ctr"/>
                      <a:r>
                        <a:rPr kumimoji="1" lang="en-US" altLang="ja-JP" sz="1600" dirty="0">
                          <a:solidFill>
                            <a:schemeClr val="tx1"/>
                          </a:solidFill>
                          <a:latin typeface="+mn-ea"/>
                          <a:ea typeface="+mn-ea"/>
                        </a:rPr>
                        <a:t>6</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座標系変換機能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不具合対策です。</a:t>
                      </a:r>
                      <a:endParaRPr kumimoji="1" lang="en-US" altLang="ja-JP" sz="1200" b="1"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ローカライゼーションされた値で座標系変換されたプロジェクトで、再度座標系変換を行った際に、座標系変換に失敗する不具合が発生しておりましたので、解消いたしました。</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垂直基準が含まれていない点群において、左記事象が発生しておりました。垂直基準が含まれていない場合でも変換できるよう修正しております。</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4030898710"/>
                  </a:ext>
                </a:extLst>
              </a:tr>
              <a:tr h="465026">
                <a:tc>
                  <a:txBody>
                    <a:bodyPr/>
                    <a:lstStyle/>
                    <a:p>
                      <a:pPr algn="ctr"/>
                      <a:r>
                        <a:rPr kumimoji="1" lang="en-US" altLang="ja-JP" sz="1600" dirty="0">
                          <a:solidFill>
                            <a:schemeClr val="tx1"/>
                          </a:solidFill>
                          <a:latin typeface="+mn-ea"/>
                          <a:ea typeface="+mn-ea"/>
                        </a:rPr>
                        <a:t>7</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座標系変換機能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不具合対策です。</a:t>
                      </a:r>
                      <a:endParaRPr kumimoji="1" lang="en-US" altLang="ja-JP" sz="1200" b="1"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特定プロジェクトにおいて、座標系変換後に、指定した座標系に正しく変換されていない事象が発生しておりましたので、解消いたしました。</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サーバ側のエラーによって、変換対象の点群を取得できていないケースがあり、左記事象が発生しておりました。座標系変換の際は、</a:t>
                      </a:r>
                      <a:r>
                        <a:rPr kumimoji="1" lang="en-US" altLang="ja-JP" sz="1200" b="0" dirty="0">
                          <a:solidFill>
                            <a:schemeClr val="tx1"/>
                          </a:solidFill>
                          <a:latin typeface="+mn-ea"/>
                          <a:ea typeface="+mn-ea"/>
                        </a:rPr>
                        <a:t>pix4D</a:t>
                      </a:r>
                      <a:r>
                        <a:rPr kumimoji="1" lang="ja-JP" altLang="en-US" sz="1200" b="0" dirty="0">
                          <a:solidFill>
                            <a:schemeClr val="tx1"/>
                          </a:solidFill>
                          <a:latin typeface="+mn-ea"/>
                          <a:ea typeface="+mn-ea"/>
                        </a:rPr>
                        <a:t>サーバから</a:t>
                      </a:r>
                      <a:r>
                        <a:rPr kumimoji="1" lang="en-US" altLang="ja-JP" sz="1200" b="0" dirty="0" err="1">
                          <a:solidFill>
                            <a:schemeClr val="tx1"/>
                          </a:solidFill>
                          <a:latin typeface="+mn-ea"/>
                          <a:ea typeface="+mn-ea"/>
                        </a:rPr>
                        <a:t>SfM</a:t>
                      </a:r>
                      <a:r>
                        <a:rPr kumimoji="1" lang="ja-JP" altLang="en-US" sz="1200" b="0" dirty="0">
                          <a:solidFill>
                            <a:schemeClr val="tx1"/>
                          </a:solidFill>
                          <a:latin typeface="+mn-ea"/>
                          <a:ea typeface="+mn-ea"/>
                        </a:rPr>
                        <a:t>処理直後の点群を取得してから座標系変換を行うことで、正常に座標系変換をできるように修正しております。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10007503"/>
                  </a:ext>
                </a:extLst>
              </a:tr>
            </a:tbl>
          </a:graphicData>
        </a:graphic>
      </p:graphicFrame>
      <p:sp>
        <p:nvSpPr>
          <p:cNvPr id="7" name="テキスト プレースホルダー 1">
            <a:extLst>
              <a:ext uri="{FF2B5EF4-FFF2-40B4-BE49-F238E27FC236}">
                <a16:creationId xmlns:a16="http://schemas.microsoft.com/office/drawing/2014/main" id="{C81760B5-1172-F0E2-056C-2229EFC91AF8}"/>
              </a:ext>
            </a:extLst>
          </p:cNvPr>
          <p:cNvSpPr>
            <a:spLocks noGrp="1"/>
          </p:cNvSpPr>
          <p:nvPr>
            <p:ph type="body" sz="quarter" idx="10"/>
          </p:nvPr>
        </p:nvSpPr>
        <p:spPr>
          <a:xfrm>
            <a:off x="2300833" y="181587"/>
            <a:ext cx="8153400" cy="388031"/>
          </a:xfrm>
        </p:spPr>
        <p:txBody>
          <a:bodyPr/>
          <a:lstStyle/>
          <a:p>
            <a:r>
              <a:rPr lang="ja-JP" altLang="en-US" b="0" dirty="0">
                <a:solidFill>
                  <a:srgbClr val="0000DA"/>
                </a:solidFill>
                <a:latin typeface="+mn-ea"/>
                <a:ea typeface="+mn-ea"/>
              </a:rPr>
              <a:t>リリース項目一覧　</a:t>
            </a:r>
            <a:r>
              <a:rPr lang="en-US" altLang="ja-JP" b="0" dirty="0">
                <a:solidFill>
                  <a:srgbClr val="0000DA"/>
                </a:solidFill>
                <a:latin typeface="+mn-ea"/>
                <a:ea typeface="+mn-ea"/>
              </a:rPr>
              <a:t>2/2</a:t>
            </a:r>
            <a:endParaRPr lang="ja-JP" altLang="en-US" b="0" dirty="0">
              <a:solidFill>
                <a:srgbClr val="0000DA"/>
              </a:solidFill>
              <a:latin typeface="+mn-ea"/>
              <a:ea typeface="+mn-ea"/>
            </a:endParaRPr>
          </a:p>
        </p:txBody>
      </p:sp>
    </p:spTree>
    <p:extLst>
      <p:ext uri="{BB962C8B-B14F-4D97-AF65-F5344CB8AC3E}">
        <p14:creationId xmlns:p14="http://schemas.microsoft.com/office/powerpoint/2010/main" val="334654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1">
            <a:extLst>
              <a:ext uri="{FF2B5EF4-FFF2-40B4-BE49-F238E27FC236}">
                <a16:creationId xmlns:a16="http://schemas.microsoft.com/office/drawing/2014/main" id="{AF3F268A-CBF3-48C5-FE53-DA6D72154BD4}"/>
              </a:ext>
            </a:extLst>
          </p:cNvPr>
          <p:cNvSpPr txBox="1">
            <a:spLocks/>
          </p:cNvSpPr>
          <p:nvPr/>
        </p:nvSpPr>
        <p:spPr>
          <a:xfrm>
            <a:off x="2412879" y="181587"/>
            <a:ext cx="8734926" cy="388031"/>
          </a:xfrm>
          <a:prstGeom prst="rect">
            <a:avLst/>
          </a:prstGeom>
        </p:spPr>
        <p:txBody>
          <a:bodyPr lIns="91440" tIns="45720" rIns="91440" bIns="45720"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0000DA"/>
                </a:solidFill>
                <a:latin typeface="Meiryo"/>
                <a:ea typeface="Meiryo"/>
              </a:rPr>
              <a:t>リリース項目</a:t>
            </a:r>
            <a:r>
              <a:rPr lang="en-US" altLang="ja-JP" b="0" dirty="0">
                <a:solidFill>
                  <a:srgbClr val="0000DA"/>
                </a:solidFill>
                <a:latin typeface="Meiryo"/>
                <a:ea typeface="Meiryo"/>
              </a:rPr>
              <a:t>No.5</a:t>
            </a:r>
            <a:endParaRPr lang="ja-JP" altLang="en-US" b="0" dirty="0">
              <a:solidFill>
                <a:srgbClr val="0000DA"/>
              </a:solidFill>
              <a:latin typeface="Meiryo"/>
              <a:ea typeface="Meiryo"/>
            </a:endParaRPr>
          </a:p>
        </p:txBody>
      </p:sp>
      <p:sp>
        <p:nvSpPr>
          <p:cNvPr id="9" name="テキスト ボックス 8">
            <a:extLst>
              <a:ext uri="{FF2B5EF4-FFF2-40B4-BE49-F238E27FC236}">
                <a16:creationId xmlns:a16="http://schemas.microsoft.com/office/drawing/2014/main" id="{CD4714B9-0102-09E7-7BB9-A25804E165A6}"/>
              </a:ext>
            </a:extLst>
          </p:cNvPr>
          <p:cNvSpPr txBox="1"/>
          <p:nvPr/>
        </p:nvSpPr>
        <p:spPr>
          <a:xfrm>
            <a:off x="66882" y="780777"/>
            <a:ext cx="4634718" cy="523220"/>
          </a:xfrm>
          <a:prstGeom prst="rect">
            <a:avLst/>
          </a:prstGeom>
          <a:noFill/>
        </p:spPr>
        <p:txBody>
          <a:bodyPr wrap="square" lIns="91440" tIns="45720" rIns="91440" bIns="45720" rtlCol="0" anchor="t">
            <a:spAutoFit/>
          </a:bodyPr>
          <a:lstStyle/>
          <a:p>
            <a:pPr defTabSz="914400">
              <a:defRPr/>
            </a:pPr>
            <a:r>
              <a:rPr kumimoji="1" lang="en-US" altLang="ja-JP" sz="1400" b="0" dirty="0">
                <a:latin typeface="Meiryo"/>
                <a:ea typeface="Meiryo"/>
              </a:rPr>
              <a:t>No.5</a:t>
            </a:r>
            <a:r>
              <a:rPr kumimoji="1" lang="en-US" altLang="ja-JP" sz="1400" dirty="0">
                <a:latin typeface="Meiryo"/>
                <a:ea typeface="Meiryo"/>
              </a:rPr>
              <a:t> </a:t>
            </a:r>
            <a:r>
              <a:rPr kumimoji="1" lang="ja-JP" altLang="en-US" sz="1400" b="0" dirty="0">
                <a:latin typeface="Meiryo"/>
                <a:ea typeface="Meiryo"/>
              </a:rPr>
              <a:t>下記不具合を解消しております。</a:t>
            </a:r>
            <a:endParaRPr kumimoji="1" lang="en-US" altLang="ja-JP" sz="1400" b="0" dirty="0">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Meiryo"/>
                <a:ea typeface="Meiryo"/>
              </a:rPr>
              <a:t>・</a:t>
            </a:r>
            <a:r>
              <a:rPr kumimoji="1" lang="ja-JP" altLang="en-US" sz="1400" b="0" dirty="0">
                <a:solidFill>
                  <a:schemeClr val="tx1"/>
                </a:solidFill>
                <a:latin typeface="+mn-ea"/>
                <a:ea typeface="+mn-ea"/>
              </a:rPr>
              <a:t>計測の矢印のアイコンが正常に表示されない不具合</a:t>
            </a:r>
            <a:endParaRPr kumimoji="1" lang="ja-JP" altLang="en-US" sz="1400" dirty="0">
              <a:latin typeface="Meiryo"/>
              <a:ea typeface="Meiryo"/>
            </a:endParaRPr>
          </a:p>
        </p:txBody>
      </p:sp>
      <p:sp>
        <p:nvSpPr>
          <p:cNvPr id="12" name="テキスト ボックス 31">
            <a:extLst>
              <a:ext uri="{FF2B5EF4-FFF2-40B4-BE49-F238E27FC236}">
                <a16:creationId xmlns:a16="http://schemas.microsoft.com/office/drawing/2014/main" id="{FBC433F4-40AD-E2C7-242A-B11C38D4B348}"/>
              </a:ext>
            </a:extLst>
          </p:cNvPr>
          <p:cNvSpPr txBox="1"/>
          <p:nvPr/>
        </p:nvSpPr>
        <p:spPr>
          <a:xfrm>
            <a:off x="172801" y="1728944"/>
            <a:ext cx="3778414" cy="307777"/>
          </a:xfrm>
          <a:prstGeom prst="rect">
            <a:avLst/>
          </a:prstGeom>
          <a:noFill/>
        </p:spPr>
        <p:txBody>
          <a:bodyPr wrap="square" lIns="91440" tIns="45720" rIns="91440" bIns="45720" rtlCol="0" anchor="t">
            <a:spAutoFit/>
          </a:bodyPr>
          <a:lstStyle/>
          <a:p>
            <a:r>
              <a:rPr lang="ja-JP" altLang="en-US" sz="1400" b="1" u="sng" dirty="0">
                <a:latin typeface="Meiryo" panose="020B0604030504040204" pitchFamily="34" charset="-128"/>
                <a:ea typeface="Meiryo" panose="020B0604030504040204" pitchFamily="34" charset="-128"/>
              </a:rPr>
              <a:t>矢印のアイコンが表示されない不具合</a:t>
            </a:r>
            <a:endParaRPr lang="en-US" altLang="ja-JP" sz="1400" b="1" u="sng" dirty="0" err="1">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64B724AA-653A-F50A-A228-8D1DA3CDEDCF}"/>
              </a:ext>
            </a:extLst>
          </p:cNvPr>
          <p:cNvPicPr>
            <a:picLocks noChangeAspect="1"/>
          </p:cNvPicPr>
          <p:nvPr/>
        </p:nvPicPr>
        <p:blipFill rotWithShape="1">
          <a:blip r:embed="rId2"/>
          <a:srcRect t="2417"/>
          <a:stretch/>
        </p:blipFill>
        <p:spPr>
          <a:xfrm>
            <a:off x="172801" y="2181137"/>
            <a:ext cx="4996888" cy="3405931"/>
          </a:xfrm>
          <a:prstGeom prst="rect">
            <a:avLst/>
          </a:prstGeom>
        </p:spPr>
      </p:pic>
      <p:pic>
        <p:nvPicPr>
          <p:cNvPr id="5" name="図 4">
            <a:extLst>
              <a:ext uri="{FF2B5EF4-FFF2-40B4-BE49-F238E27FC236}">
                <a16:creationId xmlns:a16="http://schemas.microsoft.com/office/drawing/2014/main" id="{90FC65E1-213B-D6D5-3566-7E27A97BE85D}"/>
              </a:ext>
            </a:extLst>
          </p:cNvPr>
          <p:cNvPicPr>
            <a:picLocks noChangeAspect="1"/>
          </p:cNvPicPr>
          <p:nvPr/>
        </p:nvPicPr>
        <p:blipFill rotWithShape="1">
          <a:blip r:embed="rId3"/>
          <a:srcRect t="2447"/>
          <a:stretch/>
        </p:blipFill>
        <p:spPr>
          <a:xfrm>
            <a:off x="6780342" y="2181138"/>
            <a:ext cx="4998401" cy="3405930"/>
          </a:xfrm>
          <a:prstGeom prst="rect">
            <a:avLst/>
          </a:prstGeom>
        </p:spPr>
      </p:pic>
      <p:sp>
        <p:nvSpPr>
          <p:cNvPr id="6" name="テキスト ボックス 31">
            <a:extLst>
              <a:ext uri="{FF2B5EF4-FFF2-40B4-BE49-F238E27FC236}">
                <a16:creationId xmlns:a16="http://schemas.microsoft.com/office/drawing/2014/main" id="{CF9B75D0-1EFA-E268-6434-A2BB1CB68850}"/>
              </a:ext>
            </a:extLst>
          </p:cNvPr>
          <p:cNvSpPr txBox="1"/>
          <p:nvPr/>
        </p:nvSpPr>
        <p:spPr>
          <a:xfrm>
            <a:off x="6780342" y="1728944"/>
            <a:ext cx="3778414" cy="307777"/>
          </a:xfrm>
          <a:prstGeom prst="rect">
            <a:avLst/>
          </a:prstGeom>
          <a:noFill/>
        </p:spPr>
        <p:txBody>
          <a:bodyPr wrap="square" lIns="91440" tIns="45720" rIns="91440" bIns="45720" rtlCol="0" anchor="t">
            <a:spAutoFit/>
          </a:bodyPr>
          <a:lstStyle/>
          <a:p>
            <a:r>
              <a:rPr lang="ja-JP" altLang="en-US" sz="1400" b="1" u="sng" dirty="0">
                <a:latin typeface="Meiryo" panose="020B0604030504040204" pitchFamily="34" charset="-128"/>
                <a:ea typeface="Meiryo" panose="020B0604030504040204" pitchFamily="34" charset="-128"/>
              </a:rPr>
              <a:t>不具合解消後</a:t>
            </a:r>
            <a:endParaRPr lang="en-US" altLang="ja-JP" sz="1400" b="1" u="sng" dirty="0" err="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3638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A9CACE2D0A15D4A8F5B8EC7AF0030DF" ma:contentTypeVersion="4" ma:contentTypeDescription="新しいドキュメントを作成します。" ma:contentTypeScope="" ma:versionID="dd66d4c482161b7815af5e58f6f093f4">
  <xsd:schema xmlns:xsd="http://www.w3.org/2001/XMLSchema" xmlns:xs="http://www.w3.org/2001/XMLSchema" xmlns:p="http://schemas.microsoft.com/office/2006/metadata/properties" xmlns:ns2="14709c19-9c82-470d-adf9-0ceaa0eaf064" xmlns:ns3="5c59ce6f-7969-4c40-915a-6ad9578fe078" targetNamespace="http://schemas.microsoft.com/office/2006/metadata/properties" ma:root="true" ma:fieldsID="0bfda79ddbc947637978a419ed205f55" ns2:_="" ns3:_="">
    <xsd:import namespace="14709c19-9c82-470d-adf9-0ceaa0eaf064"/>
    <xsd:import namespace="5c59ce6f-7969-4c40-915a-6ad9578fe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9c19-9c82-470d-adf9-0ceaa0eaf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59ce6f-7969-4c40-915a-6ad9578fe07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6313DF13-DBC6-40C2-8E3B-21F00D5A61C8}">
  <ds:schemaRefs>
    <ds:schemaRef ds:uri="14709c19-9c82-470d-adf9-0ceaa0eaf064"/>
    <ds:schemaRef ds:uri="5c59ce6f-7969-4c40-915a-6ad9578f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1EF08D-F8DA-4975-B7B2-B9EB78E5EC19}">
  <ds:schemaRefs>
    <ds:schemaRef ds:uri="http://purl.org/dc/dcmitype/"/>
    <ds:schemaRef ds:uri="14709c19-9c82-470d-adf9-0ceaa0eaf064"/>
    <ds:schemaRef ds:uri="http://schemas.openxmlformats.org/package/2006/metadata/core-properties"/>
    <ds:schemaRef ds:uri="http://purl.org/dc/elements/1.1/"/>
    <ds:schemaRef ds:uri="http://schemas.microsoft.com/office/2006/documentManagement/types"/>
    <ds:schemaRef ds:uri="5c59ce6f-7969-4c40-915a-6ad9578fe078"/>
    <ds:schemaRef ds:uri="http://schemas.microsoft.com/office/infopath/2007/PartnerControl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29783</TotalTime>
  <Words>890</Words>
  <Application>Microsoft Office PowerPoint</Application>
  <PresentationFormat>ワイド画面</PresentationFormat>
  <Paragraphs>89</Paragraphs>
  <Slides>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5</vt:i4>
      </vt:variant>
    </vt:vector>
  </HeadingPairs>
  <TitlesOfParts>
    <vt:vector size="17" baseType="lpstr">
      <vt:lpstr>Meiryo UI</vt:lpstr>
      <vt:lpstr>Meiryo</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Kuwahara, Toshihiko / 桒原　寿彦</cp:lastModifiedBy>
  <cp:revision>1581</cp:revision>
  <dcterms:created xsi:type="dcterms:W3CDTF">2021-03-26T09:54:52Z</dcterms:created>
  <dcterms:modified xsi:type="dcterms:W3CDTF">2023-09-21T01:37:21Z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0x0101002A9CACE2D0A15D4A8F5B8EC7AF0030DF</vt:lpwstr>
  </property>
</Properties>
</file>