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8" r:id="rId9"/>
    <p:sldId id="325" r:id="rId10"/>
    <p:sldId id="331"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00DA"/>
    <a:srgbClr val="107C41"/>
    <a:srgbClr val="4472C4"/>
    <a:srgbClr val="FFFFFF"/>
    <a:srgbClr val="FFFF00"/>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6" autoAdjust="0"/>
    <p:restoredTop sz="94660"/>
  </p:normalViewPr>
  <p:slideViewPr>
    <p:cSldViewPr snapToGrid="0">
      <p:cViewPr varScale="1">
        <p:scale>
          <a:sx n="128" d="100"/>
          <a:sy n="128" d="100"/>
        </p:scale>
        <p:origin x="324" y="126"/>
      </p:cViewPr>
      <p:guideLst>
        <p:guide orient="horz" pos="2137"/>
        <p:guide pos="3817"/>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support-quick3d.smartconstruction.com/hc/ja/categories/11059657446937-%E8%A3%BD%E5%93%81%E6%83%85%E5%A0%B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 Construction Quick3D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2023.11.7</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0000DA"/>
                </a:solidFill>
                <a:latin typeface="+mn-ea"/>
                <a:ea typeface="+mn-ea"/>
              </a:rPr>
              <a:t>リリース項目一覧　</a:t>
            </a:r>
            <a:r>
              <a:rPr lang="en-US" altLang="ja-JP" b="0" dirty="0">
                <a:solidFill>
                  <a:srgbClr val="0000DA"/>
                </a:solidFill>
                <a:latin typeface="+mn-ea"/>
                <a:ea typeface="+mn-ea"/>
              </a:rPr>
              <a:t>1/2</a:t>
            </a:r>
            <a:endParaRPr lang="ja-JP" altLang="en-US" b="0" dirty="0">
              <a:solidFill>
                <a:srgbClr val="0000DA"/>
              </a:solidFill>
              <a:latin typeface="+mn-ea"/>
              <a:ea typeface="+mn-ea"/>
            </a:endParaRPr>
          </a:p>
        </p:txBody>
      </p:sp>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2962287687"/>
              </p:ext>
            </p:extLst>
          </p:nvPr>
        </p:nvGraphicFramePr>
        <p:xfrm>
          <a:off x="143361" y="3055370"/>
          <a:ext cx="11923058" cy="2682240"/>
        </p:xfrm>
        <a:graphic>
          <a:graphicData uri="http://schemas.openxmlformats.org/drawingml/2006/table">
            <a:tbl>
              <a:tblPr firstRow="1" bandRow="1">
                <a:tableStyleId>{5940675A-B579-460E-94D1-54222C63F5DA}</a:tableStyleId>
              </a:tblPr>
              <a:tblGrid>
                <a:gridCol w="519369">
                  <a:extLst>
                    <a:ext uri="{9D8B030D-6E8A-4147-A177-3AD203B41FA5}">
                      <a16:colId xmlns:a16="http://schemas.microsoft.com/office/drawing/2014/main" val="889631269"/>
                    </a:ext>
                  </a:extLst>
                </a:gridCol>
                <a:gridCol w="1845578">
                  <a:extLst>
                    <a:ext uri="{9D8B030D-6E8A-4147-A177-3AD203B41FA5}">
                      <a16:colId xmlns:a16="http://schemas.microsoft.com/office/drawing/2014/main" val="134053511"/>
                    </a:ext>
                  </a:extLst>
                </a:gridCol>
                <a:gridCol w="1308683">
                  <a:extLst>
                    <a:ext uri="{9D8B030D-6E8A-4147-A177-3AD203B41FA5}">
                      <a16:colId xmlns:a16="http://schemas.microsoft.com/office/drawing/2014/main" val="2342985539"/>
                    </a:ext>
                  </a:extLst>
                </a:gridCol>
                <a:gridCol w="3738972">
                  <a:extLst>
                    <a:ext uri="{9D8B030D-6E8A-4147-A177-3AD203B41FA5}">
                      <a16:colId xmlns:a16="http://schemas.microsoft.com/office/drawing/2014/main" val="3343669445"/>
                    </a:ext>
                  </a:extLst>
                </a:gridCol>
                <a:gridCol w="4510456">
                  <a:extLst>
                    <a:ext uri="{9D8B030D-6E8A-4147-A177-3AD203B41FA5}">
                      <a16:colId xmlns:a16="http://schemas.microsoft.com/office/drawing/2014/main" val="1160287430"/>
                    </a:ext>
                  </a:extLst>
                </a:gridCol>
              </a:tblGrid>
              <a:tr h="292020">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613241">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点群表示機能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chemeClr val="tx1"/>
                          </a:solidFill>
                          <a:latin typeface="Meiryo" panose="020B0604030504040204" pitchFamily="34" charset="-128"/>
                          <a:ea typeface="Meiryo" panose="020B0604030504040204" pitchFamily="34" charset="-128"/>
                        </a:rPr>
                        <a:t>機能改善です。</a:t>
                      </a:r>
                      <a:endParaRPr kumimoji="1" lang="en-US" altLang="ja-JP" sz="1200" b="1" dirty="0">
                        <a:solidFill>
                          <a:schemeClr val="tx1"/>
                        </a:solidFill>
                        <a:latin typeface="Meiryo" panose="020B0604030504040204" pitchFamily="34" charset="-128"/>
                        <a:ea typeface="Meiryo"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体積計算時、範囲を選択後＆確定後に、土量差だけではなく、掘削・盛土の値も表示される様に改善しました。</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左記の通り。</a:t>
                      </a:r>
                      <a:r>
                        <a:rPr kumimoji="1" lang="en-US" altLang="ja-JP" sz="1200" b="0" dirty="0">
                          <a:solidFill>
                            <a:schemeClr val="tx1"/>
                          </a:solidFill>
                          <a:latin typeface="+mn-ea"/>
                          <a:ea typeface="+mn-ea"/>
                        </a:rPr>
                        <a:t>P.3</a:t>
                      </a:r>
                      <a:r>
                        <a:rPr kumimoji="1" lang="ja-JP" altLang="en-US" sz="1200" b="0" dirty="0">
                          <a:solidFill>
                            <a:schemeClr val="tx1"/>
                          </a:solidFill>
                          <a:latin typeface="+mn-ea"/>
                          <a:ea typeface="+mn-ea"/>
                        </a:rPr>
                        <a:t>にて詳細説明しています。</a:t>
                      </a:r>
                    </a:p>
                  </a:txBody>
                  <a:tcPr anchor="ctr">
                    <a:solidFill>
                      <a:schemeClr val="bg1"/>
                    </a:solidFill>
                  </a:tcPr>
                </a:tc>
                <a:extLst>
                  <a:ext uri="{0D108BD9-81ED-4DB2-BD59-A6C34878D82A}">
                    <a16:rowId xmlns:a16="http://schemas.microsoft.com/office/drawing/2014/main" val="344184163"/>
                  </a:ext>
                </a:extLst>
              </a:tr>
              <a:tr h="613241">
                <a:tc>
                  <a:txBody>
                    <a:bodyPr/>
                    <a:lstStyle/>
                    <a:p>
                      <a:pPr algn="ctr"/>
                      <a:r>
                        <a:rPr kumimoji="1" lang="en-US" altLang="ja-JP" sz="1600" dirty="0">
                          <a:solidFill>
                            <a:schemeClr val="tx1"/>
                          </a:solidFill>
                          <a:latin typeface="+mn-ea"/>
                          <a:ea typeface="+mn-ea"/>
                        </a:rPr>
                        <a:t>2</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エクスポート機能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chemeClr val="tx1"/>
                          </a:solidFill>
                          <a:latin typeface="Meiryo" panose="020B0604030504040204" pitchFamily="34" charset="-128"/>
                          <a:ea typeface="Meiryo" panose="020B0604030504040204" pitchFamily="34" charset="-128"/>
                        </a:rPr>
                        <a:t>機能改善です。</a:t>
                      </a:r>
                      <a:endParaRPr kumimoji="1" lang="en-US" altLang="ja-JP" sz="1200" b="1" dirty="0">
                        <a:solidFill>
                          <a:schemeClr val="tx1"/>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撮影枚数の多いプロジェクトの一部で、エクスポートまで時間がかかりすぎてしまうことがあったため、エクスポート処理速度の向上のための改善を行いました。</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従来、エクスポートのリクエスト時、リクエストを受けてから撮影写真を圧縮しておりました。そのため、データ転送を行う前の圧縮処理時間の延伸によって、撮影データのサイズによっては、データ転送を行うまで時間がかかりすぎているケースがありました。</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本対応では、事前に圧縮ファイルを作成しておく事で、エクスポート実行後すぐにデータ転送が開始されるようになり、エクスポート処理時間が短縮されております。</a:t>
                      </a:r>
                    </a:p>
                  </a:txBody>
                  <a:tcPr anchor="ctr">
                    <a:solidFill>
                      <a:schemeClr val="bg1"/>
                    </a:solidFill>
                  </a:tcPr>
                </a:tc>
                <a:extLst>
                  <a:ext uri="{0D108BD9-81ED-4DB2-BD59-A6C34878D82A}">
                    <a16:rowId xmlns:a16="http://schemas.microsoft.com/office/drawing/2014/main" val="1459166741"/>
                  </a:ext>
                </a:extLst>
              </a:tr>
            </a:tbl>
          </a:graphicData>
        </a:graphic>
      </p:graphicFrame>
      <p:sp>
        <p:nvSpPr>
          <p:cNvPr id="4" name="テキスト ボックス 3">
            <a:extLst>
              <a:ext uri="{FF2B5EF4-FFF2-40B4-BE49-F238E27FC236}">
                <a16:creationId xmlns:a16="http://schemas.microsoft.com/office/drawing/2014/main" id="{4B29D685-6C85-7514-ACDD-F708CF1D4328}"/>
              </a:ext>
            </a:extLst>
          </p:cNvPr>
          <p:cNvSpPr txBox="1"/>
          <p:nvPr/>
        </p:nvSpPr>
        <p:spPr>
          <a:xfrm>
            <a:off x="143361" y="760797"/>
            <a:ext cx="8395840" cy="646331"/>
          </a:xfrm>
          <a:prstGeom prst="rect">
            <a:avLst/>
          </a:prstGeom>
          <a:noFill/>
        </p:spPr>
        <p:txBody>
          <a:bodyPr wrap="square" rtlCol="0">
            <a:spAutoFit/>
          </a:bodyPr>
          <a:lstStyle/>
          <a:p>
            <a:r>
              <a:rPr kumimoji="1" lang="ja-JP" altLang="en-US" dirty="0">
                <a:ea typeface="游ゴシック"/>
              </a:rPr>
              <a:t>　</a:t>
            </a:r>
            <a:r>
              <a:rPr kumimoji="1" lang="en-US" altLang="ja-JP" dirty="0">
                <a:ea typeface="游ゴシック"/>
              </a:rPr>
              <a:t>Smart Construction Quick3D(</a:t>
            </a:r>
            <a:r>
              <a:rPr kumimoji="1" lang="ja-JP" altLang="en-US" dirty="0">
                <a:ea typeface="游ゴシック"/>
              </a:rPr>
              <a:t>以下</a:t>
            </a:r>
            <a:r>
              <a:rPr kumimoji="1" lang="en-US" altLang="ja-JP" dirty="0">
                <a:ea typeface="游ゴシック"/>
              </a:rPr>
              <a:t>SC Quick3D)</a:t>
            </a:r>
            <a:r>
              <a:rPr kumimoji="1" lang="ja-JP" altLang="en-US" dirty="0">
                <a:ea typeface="游ゴシック"/>
              </a:rPr>
              <a:t>のアップデートについて、</a:t>
            </a:r>
            <a:endParaRPr kumimoji="1" lang="en-US" altLang="ja-JP" dirty="0">
              <a:ea typeface="游ゴシック"/>
            </a:endParaRPr>
          </a:p>
          <a:p>
            <a:r>
              <a:rPr kumimoji="1" lang="en-US" altLang="ja-JP" dirty="0">
                <a:ea typeface="游ゴシック"/>
              </a:rPr>
              <a:t>    </a:t>
            </a:r>
            <a:r>
              <a:rPr kumimoji="1" lang="ja-JP" altLang="en-US" dirty="0">
                <a:ea typeface="游ゴシック"/>
              </a:rPr>
              <a:t>以下の日程・内容にてリリースを致します。</a:t>
            </a:r>
            <a:endParaRPr kumimoji="1" lang="en-US" altLang="ja-JP" dirty="0">
              <a:ea typeface="游ゴシック"/>
            </a:endParaRPr>
          </a:p>
        </p:txBody>
      </p:sp>
      <p:sp>
        <p:nvSpPr>
          <p:cNvPr id="7" name="テキスト ボックス 6">
            <a:extLst>
              <a:ext uri="{FF2B5EF4-FFF2-40B4-BE49-F238E27FC236}">
                <a16:creationId xmlns:a16="http://schemas.microsoft.com/office/drawing/2014/main" id="{DA2EA97B-3534-6584-B9B8-CE72B404E596}"/>
              </a:ext>
            </a:extLst>
          </p:cNvPr>
          <p:cNvSpPr txBox="1"/>
          <p:nvPr/>
        </p:nvSpPr>
        <p:spPr>
          <a:xfrm>
            <a:off x="406160" y="1422462"/>
            <a:ext cx="7510241" cy="646331"/>
          </a:xfrm>
          <a:prstGeom prst="rect">
            <a:avLst/>
          </a:prstGeom>
          <a:noFill/>
        </p:spPr>
        <p:txBody>
          <a:bodyPr wrap="square" lIns="91440" tIns="45720" rIns="91440" bIns="45720" rtlCol="0" anchor="t">
            <a:spAutoFit/>
          </a:bodyPr>
          <a:lstStyle/>
          <a:p>
            <a:r>
              <a:rPr lang="ja-JP" altLang="en-US" b="1" u="sng" dirty="0">
                <a:latin typeface="+mn-ea"/>
              </a:rPr>
              <a:t>日程：日本時間　</a:t>
            </a:r>
            <a:r>
              <a:rPr lang="en-US" altLang="ja-JP" b="1" u="sng" dirty="0">
                <a:latin typeface="+mn-ea"/>
              </a:rPr>
              <a:t>11</a:t>
            </a:r>
            <a:r>
              <a:rPr lang="ja-JP" altLang="en-US" b="1" u="sng" dirty="0">
                <a:latin typeface="+mn-ea"/>
              </a:rPr>
              <a:t>月</a:t>
            </a:r>
            <a:r>
              <a:rPr lang="en-US" altLang="ja-JP" b="1" u="sng" dirty="0">
                <a:latin typeface="+mn-ea"/>
              </a:rPr>
              <a:t>7</a:t>
            </a:r>
            <a:r>
              <a:rPr lang="ja-JP" altLang="en-US" b="1" u="sng" dirty="0">
                <a:latin typeface="+mn-ea"/>
              </a:rPr>
              <a:t>日</a:t>
            </a:r>
            <a:r>
              <a:rPr lang="en-US" altLang="ja-JP" b="1" u="sng" dirty="0">
                <a:latin typeface="+mn-ea"/>
              </a:rPr>
              <a:t>(</a:t>
            </a:r>
            <a:r>
              <a:rPr lang="ja-JP" altLang="en-US" b="1" u="sng" dirty="0">
                <a:latin typeface="+mn-ea"/>
              </a:rPr>
              <a:t>火</a:t>
            </a:r>
            <a:r>
              <a:rPr lang="en-US" altLang="ja-JP" b="1" u="sng" dirty="0">
                <a:latin typeface="+mn-ea"/>
              </a:rPr>
              <a:t>)(</a:t>
            </a:r>
            <a:r>
              <a:rPr lang="ja-JP" altLang="en-US" b="1" u="sng" dirty="0">
                <a:latin typeface="+mn-ea"/>
              </a:rPr>
              <a:t>予定</a:t>
            </a:r>
            <a:r>
              <a:rPr lang="en-US" altLang="ja-JP" b="1" u="sng" dirty="0">
                <a:latin typeface="+mn-ea"/>
              </a:rPr>
              <a:t>)</a:t>
            </a:r>
            <a:r>
              <a:rPr lang="ja-JP" altLang="en-US" b="1" u="sng" dirty="0">
                <a:latin typeface="+mn-ea"/>
              </a:rPr>
              <a:t>　</a:t>
            </a:r>
            <a:r>
              <a:rPr lang="en-US" altLang="ja-JP" b="1" u="sng" dirty="0">
                <a:latin typeface="+mn-ea"/>
              </a:rPr>
              <a:t>18:00</a:t>
            </a:r>
            <a:r>
              <a:rPr lang="ja-JP" altLang="en-US" b="1" u="sng" dirty="0">
                <a:latin typeface="+mn-ea"/>
              </a:rPr>
              <a:t>～</a:t>
            </a:r>
            <a:r>
              <a:rPr lang="en-US" altLang="ja-JP" b="1" u="sng" dirty="0">
                <a:latin typeface="+mn-ea"/>
              </a:rPr>
              <a:t>20:00</a:t>
            </a:r>
          </a:p>
          <a:p>
            <a:r>
              <a:rPr lang="en-US" altLang="ja-JP" b="1" dirty="0">
                <a:latin typeface="+mn-ea"/>
              </a:rPr>
              <a:t>          </a:t>
            </a:r>
            <a:r>
              <a:rPr lang="en-US" altLang="ja-JP" b="1" u="sng" dirty="0">
                <a:latin typeface="+mn-ea"/>
              </a:rPr>
              <a:t>(</a:t>
            </a:r>
            <a:r>
              <a:rPr lang="ja-JP" altLang="en-US" b="1" u="sng" dirty="0">
                <a:latin typeface="+mn-ea"/>
              </a:rPr>
              <a:t>リリース作業中は、一時的にアプリが使えなくなります。</a:t>
            </a:r>
            <a:r>
              <a:rPr lang="en-US" altLang="ja-JP" b="1" u="sng" dirty="0">
                <a:latin typeface="+mn-ea"/>
              </a:rPr>
              <a:t>)</a:t>
            </a:r>
            <a:r>
              <a:rPr kumimoji="1" lang="en-US" altLang="ja-JP" b="1" u="sng" dirty="0">
                <a:latin typeface="+mn-ea"/>
              </a:rPr>
              <a:t> </a:t>
            </a:r>
            <a:r>
              <a:rPr kumimoji="1" lang="ja-JP" altLang="en-US" b="1" u="sng" dirty="0">
                <a:latin typeface="+mn-ea"/>
              </a:rPr>
              <a:t>　</a:t>
            </a:r>
            <a:endParaRPr kumimoji="1" lang="en-US" altLang="ja-JP" b="1" u="sng" dirty="0">
              <a:latin typeface="+mn-ea"/>
            </a:endParaRPr>
          </a:p>
        </p:txBody>
      </p:sp>
      <p:graphicFrame>
        <p:nvGraphicFramePr>
          <p:cNvPr id="3" name="表 5">
            <a:extLst>
              <a:ext uri="{FF2B5EF4-FFF2-40B4-BE49-F238E27FC236}">
                <a16:creationId xmlns:a16="http://schemas.microsoft.com/office/drawing/2014/main" id="{0AEA6057-0D84-ADA9-5CB8-BB07EA8590D7}"/>
              </a:ext>
            </a:extLst>
          </p:cNvPr>
          <p:cNvGraphicFramePr>
            <a:graphicFrameLocks noGrp="1"/>
          </p:cNvGraphicFramePr>
          <p:nvPr>
            <p:extLst>
              <p:ext uri="{D42A27DB-BD31-4B8C-83A1-F6EECF244321}">
                <p14:modId xmlns:p14="http://schemas.microsoft.com/office/powerpoint/2010/main" val="1540776379"/>
              </p:ext>
            </p:extLst>
          </p:nvPr>
        </p:nvGraphicFramePr>
        <p:xfrm>
          <a:off x="8296266" y="1578150"/>
          <a:ext cx="3266152" cy="807720"/>
        </p:xfrm>
        <a:graphic>
          <a:graphicData uri="http://schemas.openxmlformats.org/drawingml/2006/table">
            <a:tbl>
              <a:tblPr firstRow="1" bandRow="1">
                <a:tableStyleId>{5940675A-B579-460E-94D1-54222C63F5DA}</a:tableStyleId>
              </a:tblPr>
              <a:tblGrid>
                <a:gridCol w="1034152">
                  <a:extLst>
                    <a:ext uri="{9D8B030D-6E8A-4147-A177-3AD203B41FA5}">
                      <a16:colId xmlns:a16="http://schemas.microsoft.com/office/drawing/2014/main" val="889631269"/>
                    </a:ext>
                  </a:extLst>
                </a:gridCol>
                <a:gridCol w="1116000">
                  <a:extLst>
                    <a:ext uri="{9D8B030D-6E8A-4147-A177-3AD203B41FA5}">
                      <a16:colId xmlns:a16="http://schemas.microsoft.com/office/drawing/2014/main" val="134053511"/>
                    </a:ext>
                  </a:extLst>
                </a:gridCol>
                <a:gridCol w="1116000">
                  <a:extLst>
                    <a:ext uri="{9D8B030D-6E8A-4147-A177-3AD203B41FA5}">
                      <a16:colId xmlns:a16="http://schemas.microsoft.com/office/drawing/2014/main" val="3343669445"/>
                    </a:ext>
                  </a:extLst>
                </a:gridCol>
              </a:tblGrid>
              <a:tr h="122932">
                <a:tc>
                  <a:txBody>
                    <a:bodyPr/>
                    <a:lstStyle/>
                    <a:p>
                      <a:pPr algn="ctr"/>
                      <a:r>
                        <a:rPr kumimoji="1" lang="en-US" altLang="ja-JP" sz="1100" b="1" dirty="0">
                          <a:solidFill>
                            <a:schemeClr val="bg1"/>
                          </a:solidFill>
                        </a:rPr>
                        <a:t>NO.</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rPr>
                        <a:t>現行最新</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latin typeface="+mn-ea"/>
                          <a:ea typeface="+mn-ea"/>
                        </a:rPr>
                        <a:t>今回リリース</a:t>
                      </a:r>
                    </a:p>
                  </a:txBody>
                  <a:tcPr anchor="ctr">
                    <a:solidFill>
                      <a:srgbClr val="0070C0"/>
                    </a:solidFill>
                  </a:tcPr>
                </a:tc>
                <a:extLst>
                  <a:ext uri="{0D108BD9-81ED-4DB2-BD59-A6C34878D82A}">
                    <a16:rowId xmlns:a16="http://schemas.microsoft.com/office/drawing/2014/main" val="1860205053"/>
                  </a:ext>
                </a:extLst>
              </a:tr>
              <a:tr h="252000">
                <a:tc>
                  <a:txBody>
                    <a:bodyPr/>
                    <a:lstStyle/>
                    <a:p>
                      <a:pPr algn="ctr"/>
                      <a:r>
                        <a:rPr kumimoji="1" lang="ja-JP" altLang="en-US" sz="1200" dirty="0">
                          <a:solidFill>
                            <a:schemeClr val="tx1"/>
                          </a:solidFill>
                          <a:latin typeface="+mn-ea"/>
                          <a:ea typeface="+mn-ea"/>
                        </a:rPr>
                        <a:t>モバイル</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Ver1.60</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Ver1.60</a:t>
                      </a:r>
                    </a:p>
                  </a:txBody>
                  <a:tcPr anchor="ctr">
                    <a:solidFill>
                      <a:schemeClr val="bg1"/>
                    </a:solidFill>
                  </a:tcPr>
                </a:tc>
                <a:extLst>
                  <a:ext uri="{0D108BD9-81ED-4DB2-BD59-A6C34878D82A}">
                    <a16:rowId xmlns:a16="http://schemas.microsoft.com/office/drawing/2014/main" val="2176605211"/>
                  </a:ext>
                </a:extLst>
              </a:tr>
              <a:tr h="252000">
                <a:tc>
                  <a:txBody>
                    <a:bodyPr/>
                    <a:lstStyle/>
                    <a:p>
                      <a:pPr algn="ctr"/>
                      <a:r>
                        <a:rPr kumimoji="1" lang="en-US" altLang="ja-JP" sz="1200" dirty="0">
                          <a:solidFill>
                            <a:schemeClr val="tx1"/>
                          </a:solidFill>
                          <a:latin typeface="+mn-ea"/>
                          <a:ea typeface="+mn-ea"/>
                        </a:rPr>
                        <a:t>WEB</a:t>
                      </a:r>
                      <a:endParaRPr kumimoji="1" lang="ja-JP" altLang="en-US" sz="1200" dirty="0">
                        <a:solidFill>
                          <a:schemeClr val="tx1"/>
                        </a:solidFill>
                        <a:latin typeface="+mn-ea"/>
                        <a:ea typeface="+mn-ea"/>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a:solidFill>
                            <a:schemeClr val="tx1"/>
                          </a:solidFill>
                          <a:latin typeface="+mn-ea"/>
                          <a:ea typeface="+mn-ea"/>
                        </a:rPr>
                        <a:t>Ver1.64</a:t>
                      </a:r>
                      <a:endParaRPr kumimoji="1" lang="en-US" altLang="ja-JP" sz="1100" b="0" dirty="0">
                        <a:solidFill>
                          <a:schemeClr val="tx1"/>
                        </a:solidFill>
                        <a:latin typeface="+mn-ea"/>
                        <a:ea typeface="+mn-ea"/>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Ver1.65</a:t>
                      </a:r>
                    </a:p>
                  </a:txBody>
                  <a:tcPr anchor="ctr">
                    <a:solidFill>
                      <a:schemeClr val="bg1"/>
                    </a:solidFill>
                  </a:tcPr>
                </a:tc>
                <a:extLst>
                  <a:ext uri="{0D108BD9-81ED-4DB2-BD59-A6C34878D82A}">
                    <a16:rowId xmlns:a16="http://schemas.microsoft.com/office/drawing/2014/main" val="1757033555"/>
                  </a:ext>
                </a:extLst>
              </a:tr>
            </a:tbl>
          </a:graphicData>
        </a:graphic>
      </p:graphicFrame>
      <p:sp>
        <p:nvSpPr>
          <p:cNvPr id="12" name="テキスト ボックス 11">
            <a:extLst>
              <a:ext uri="{FF2B5EF4-FFF2-40B4-BE49-F238E27FC236}">
                <a16:creationId xmlns:a16="http://schemas.microsoft.com/office/drawing/2014/main" id="{984EA510-53EA-D5C9-D5FD-234B5273C479}"/>
              </a:ext>
            </a:extLst>
          </p:cNvPr>
          <p:cNvSpPr txBox="1"/>
          <p:nvPr/>
        </p:nvSpPr>
        <p:spPr>
          <a:xfrm>
            <a:off x="1064961" y="2068793"/>
            <a:ext cx="6984640"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ea typeface="游ゴシック"/>
              </a:rPr>
              <a:t>モバイルアプリ：アプリの自動アップデートを</a:t>
            </a:r>
            <a:r>
              <a:rPr kumimoji="1" lang="en-US" altLang="ja-JP" sz="1400" dirty="0">
                <a:ea typeface="游ゴシック"/>
              </a:rPr>
              <a:t>ON</a:t>
            </a:r>
            <a:r>
              <a:rPr kumimoji="1" lang="ja-JP" altLang="en-US" sz="1400" dirty="0">
                <a:ea typeface="游ゴシック"/>
              </a:rPr>
              <a:t>にしていない場合は、</a:t>
            </a:r>
            <a:endParaRPr kumimoji="1" lang="en-US" altLang="ja-JP" sz="1400" dirty="0">
              <a:ea typeface="游ゴシック"/>
            </a:endParaRPr>
          </a:p>
          <a:p>
            <a:r>
              <a:rPr kumimoji="1" lang="ja-JP" altLang="en-US" sz="1400" dirty="0">
                <a:ea typeface="游ゴシック"/>
              </a:rPr>
              <a:t>　　　　　　　　　  </a:t>
            </a:r>
            <a:r>
              <a:rPr kumimoji="1" lang="en-US" altLang="ja-JP" sz="1400" dirty="0">
                <a:ea typeface="游ゴシック"/>
              </a:rPr>
              <a:t>App-Store</a:t>
            </a:r>
            <a:r>
              <a:rPr kumimoji="1" lang="ja-JP" altLang="en-US" sz="1400" dirty="0">
                <a:ea typeface="游ゴシック"/>
              </a:rPr>
              <a:t>にて手動でアップデートしてください。</a:t>
            </a:r>
            <a:endParaRPr kumimoji="1" lang="en-US" altLang="ja-JP" sz="1400" dirty="0">
              <a:ea typeface="游ゴシック"/>
            </a:endParaRPr>
          </a:p>
          <a:p>
            <a:pPr marL="285750" indent="-285750">
              <a:buFont typeface="Arial" panose="020B0604020202020204" pitchFamily="34" charset="0"/>
              <a:buChar char="•"/>
            </a:pPr>
            <a:r>
              <a:rPr kumimoji="1" lang="en-US" altLang="ja-JP" sz="1400" dirty="0">
                <a:ea typeface="游ゴシック"/>
              </a:rPr>
              <a:t>Web</a:t>
            </a:r>
            <a:r>
              <a:rPr kumimoji="1" lang="ja-JP" altLang="en-US" sz="1400" dirty="0">
                <a:ea typeface="游ゴシック"/>
              </a:rPr>
              <a:t>アプリ　　：</a:t>
            </a:r>
            <a:r>
              <a:rPr lang="ja-JP" altLang="en-US" sz="1400" dirty="0"/>
              <a:t>本リリース内容については自動的にアップデートされ、</a:t>
            </a:r>
            <a:endParaRPr lang="en-US" altLang="ja-JP" sz="1400" dirty="0"/>
          </a:p>
          <a:p>
            <a:r>
              <a:rPr lang="ja-JP" altLang="en-US" sz="1400" dirty="0"/>
              <a:t>　 　　　　　　　　 ご利用者並びにご利用中のデータにも影響はございません。</a:t>
            </a:r>
            <a:endParaRPr kumimoji="1" lang="ja-JP" altLang="en-US" sz="1400" dirty="0">
              <a:latin typeface="+mn-ea"/>
            </a:endParaRPr>
          </a:p>
        </p:txBody>
      </p:sp>
    </p:spTree>
    <p:extLst>
      <p:ext uri="{BB962C8B-B14F-4D97-AF65-F5344CB8AC3E}">
        <p14:creationId xmlns:p14="http://schemas.microsoft.com/office/powerpoint/2010/main" val="222524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0000DA"/>
                </a:solidFill>
                <a:latin typeface="+mn-ea"/>
                <a:ea typeface="+mn-ea"/>
              </a:rPr>
              <a:t>リリース項目一覧　</a:t>
            </a:r>
            <a:r>
              <a:rPr lang="en-US" altLang="ja-JP" b="0" dirty="0">
                <a:solidFill>
                  <a:srgbClr val="0000DA"/>
                </a:solidFill>
                <a:latin typeface="+mn-ea"/>
                <a:ea typeface="+mn-ea"/>
              </a:rPr>
              <a:t>2/2</a:t>
            </a:r>
            <a:endParaRPr lang="ja-JP" altLang="en-US" b="0" dirty="0">
              <a:solidFill>
                <a:srgbClr val="0000DA"/>
              </a:solidFill>
              <a:latin typeface="+mn-ea"/>
              <a:ea typeface="+mn-ea"/>
            </a:endParaRPr>
          </a:p>
        </p:txBody>
      </p:sp>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2409093660"/>
              </p:ext>
            </p:extLst>
          </p:nvPr>
        </p:nvGraphicFramePr>
        <p:xfrm>
          <a:off x="179736" y="774265"/>
          <a:ext cx="11731527" cy="4785360"/>
        </p:xfrm>
        <a:graphic>
          <a:graphicData uri="http://schemas.openxmlformats.org/drawingml/2006/table">
            <a:tbl>
              <a:tblPr firstRow="1" bandRow="1">
                <a:tableStyleId>{5940675A-B579-460E-94D1-54222C63F5DA}</a:tableStyleId>
              </a:tblPr>
              <a:tblGrid>
                <a:gridCol w="512946">
                  <a:extLst>
                    <a:ext uri="{9D8B030D-6E8A-4147-A177-3AD203B41FA5}">
                      <a16:colId xmlns:a16="http://schemas.microsoft.com/office/drawing/2014/main" val="889631269"/>
                    </a:ext>
                  </a:extLst>
                </a:gridCol>
                <a:gridCol w="1944443">
                  <a:extLst>
                    <a:ext uri="{9D8B030D-6E8A-4147-A177-3AD203B41FA5}">
                      <a16:colId xmlns:a16="http://schemas.microsoft.com/office/drawing/2014/main" val="134053511"/>
                    </a:ext>
                  </a:extLst>
                </a:gridCol>
                <a:gridCol w="1369657">
                  <a:extLst>
                    <a:ext uri="{9D8B030D-6E8A-4147-A177-3AD203B41FA5}">
                      <a16:colId xmlns:a16="http://schemas.microsoft.com/office/drawing/2014/main" val="108430343"/>
                    </a:ext>
                  </a:extLst>
                </a:gridCol>
                <a:gridCol w="3514107">
                  <a:extLst>
                    <a:ext uri="{9D8B030D-6E8A-4147-A177-3AD203B41FA5}">
                      <a16:colId xmlns:a16="http://schemas.microsoft.com/office/drawing/2014/main" val="3343669445"/>
                    </a:ext>
                  </a:extLst>
                </a:gridCol>
                <a:gridCol w="4390374">
                  <a:extLst>
                    <a:ext uri="{9D8B030D-6E8A-4147-A177-3AD203B41FA5}">
                      <a16:colId xmlns:a16="http://schemas.microsoft.com/office/drawing/2014/main" val="1160287430"/>
                    </a:ext>
                  </a:extLst>
                </a:gridCol>
              </a:tblGrid>
              <a:tr h="244751">
                <a:tc>
                  <a:txBody>
                    <a:bodyPr/>
                    <a:lstStyle/>
                    <a:p>
                      <a:pPr algn="ctr"/>
                      <a:r>
                        <a:rPr kumimoji="1" lang="en-US" altLang="ja-JP" sz="1400" b="1" dirty="0">
                          <a:solidFill>
                            <a:schemeClr val="bg1"/>
                          </a:solidFill>
                          <a:latin typeface="Meiryo" panose="020B0604030504040204" pitchFamily="34" charset="-128"/>
                          <a:ea typeface="Meiryo" panose="020B0604030504040204" pitchFamily="34" charset="-128"/>
                        </a:rPr>
                        <a:t>NO.</a:t>
                      </a:r>
                      <a:endParaRPr kumimoji="1" lang="ja-JP" altLang="en-US" sz="1400" b="1" dirty="0">
                        <a:solidFill>
                          <a:schemeClr val="bg1"/>
                        </a:solidFill>
                        <a:latin typeface="Meiryo" panose="020B0604030504040204" pitchFamily="34" charset="-128"/>
                        <a:ea typeface="Meiryo" panose="020B0604030504040204" pitchFamily="34" charset="-128"/>
                      </a:endParaRPr>
                    </a:p>
                  </a:txBody>
                  <a:tcPr anchor="ctr">
                    <a:solidFill>
                      <a:srgbClr val="0070C0"/>
                    </a:solidFill>
                  </a:tcPr>
                </a:tc>
                <a:tc>
                  <a:txBody>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対象機能</a:t>
                      </a:r>
                    </a:p>
                  </a:txBody>
                  <a:tcPr anchor="ctr">
                    <a:solidFill>
                      <a:srgbClr val="0070C0"/>
                    </a:solidFill>
                  </a:tcPr>
                </a:tc>
                <a:tc>
                  <a:txBody>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対象</a:t>
                      </a:r>
                    </a:p>
                  </a:txBody>
                  <a:tcPr anchor="ctr">
                    <a:solidFill>
                      <a:srgbClr val="0070C0"/>
                    </a:solidFill>
                  </a:tcPr>
                </a:tc>
                <a:tc>
                  <a:txBody>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概要</a:t>
                      </a:r>
                    </a:p>
                  </a:txBody>
                  <a:tcPr anchor="ctr">
                    <a:solidFill>
                      <a:srgbClr val="0070C0"/>
                    </a:solidFill>
                  </a:tcPr>
                </a:tc>
                <a:tc>
                  <a:txBody>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詳細</a:t>
                      </a:r>
                    </a:p>
                  </a:txBody>
                  <a:tcPr anchor="ctr">
                    <a:solidFill>
                      <a:srgbClr val="0070C0"/>
                    </a:solidFill>
                  </a:tcPr>
                </a:tc>
                <a:extLst>
                  <a:ext uri="{0D108BD9-81ED-4DB2-BD59-A6C34878D82A}">
                    <a16:rowId xmlns:a16="http://schemas.microsoft.com/office/drawing/2014/main" val="1860205053"/>
                  </a:ext>
                </a:extLst>
              </a:tr>
              <a:tr h="465026">
                <a:tc>
                  <a:txBody>
                    <a:bodyPr/>
                    <a:lstStyle/>
                    <a:p>
                      <a:pPr algn="ctr"/>
                      <a:r>
                        <a:rPr kumimoji="1" lang="en-US" altLang="ja-JP" sz="1600" dirty="0">
                          <a:solidFill>
                            <a:schemeClr val="tx1"/>
                          </a:solidFill>
                          <a:latin typeface="+mn-ea"/>
                          <a:ea typeface="+mn-ea"/>
                        </a:rPr>
                        <a:t>3</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err="1">
                          <a:solidFill>
                            <a:schemeClr val="tx1"/>
                          </a:solidFill>
                          <a:latin typeface="+mn-ea"/>
                          <a:ea typeface="+mn-ea"/>
                          <a:cs typeface="+mn-cs"/>
                        </a:rPr>
                        <a:t>SfM</a:t>
                      </a:r>
                      <a:r>
                        <a:rPr kumimoji="1" lang="ja-JP" altLang="en-US" sz="1400" b="0" kern="1200" dirty="0">
                          <a:solidFill>
                            <a:schemeClr val="tx1"/>
                          </a:solidFill>
                          <a:latin typeface="+mn-ea"/>
                          <a:ea typeface="+mn-ea"/>
                          <a:cs typeface="+mn-cs"/>
                        </a:rPr>
                        <a:t>処理</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従来、点群をビューアーで表示する際、分割処理（点群を分割し、画面内の点群のみをダウンロードする）によって表示負荷を軽減しています。</a:t>
                      </a:r>
                      <a:endParaRPr kumimoji="1" lang="en-US" altLang="ja-JP" sz="12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特定の条件下で撮影された点群において、上記分割処理が失敗する事象が発生しておりました。</a:t>
                      </a:r>
                      <a:endParaRPr kumimoji="1" lang="en-US" altLang="ja-JP" sz="12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分割処理失敗時には、点群は表示されるが「点群表示に時間がかかる」「操作がうまくできない」等の状態となってしまいます。</a:t>
                      </a:r>
                      <a:endParaRPr kumimoji="1" lang="en-US" altLang="ja-JP" sz="12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本対応によって上記が改善されております。</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本事象は全ての点群で起こらず、</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“一部分だけ</a:t>
                      </a:r>
                      <a:r>
                        <a:rPr kumimoji="1" lang="en-US" altLang="ja-JP" sz="1200" b="0" dirty="0">
                          <a:solidFill>
                            <a:schemeClr val="tx1"/>
                          </a:solidFill>
                          <a:latin typeface="+mn-ea"/>
                          <a:ea typeface="+mn-ea"/>
                        </a:rPr>
                        <a:t>Z</a:t>
                      </a:r>
                      <a:r>
                        <a:rPr kumimoji="1" lang="ja-JP" altLang="en-US" sz="1200" b="0" dirty="0">
                          <a:solidFill>
                            <a:schemeClr val="tx1"/>
                          </a:solidFill>
                          <a:latin typeface="+mn-ea"/>
                          <a:ea typeface="+mn-ea"/>
                        </a:rPr>
                        <a:t>軸方向に対象物が伸びているような点群</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棒状のものが一部分だけ映り込む点群</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”で分割処理に失敗する可能性があることが確認できており、対策を行いました。</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本リリース前に写真をアップロードして点群生成を行ったが、操作が重い等点群分割が行われていない事象が発生した場合は、個別対応を行いますので、</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誠にお手数ですが、サポートセンターにご連絡頂けると助かります。</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サポートセンターへ</a:t>
                      </a:r>
                      <a:r>
                        <a:rPr kumimoji="1" lang="ja-JP" altLang="en-US" sz="1200" b="0">
                          <a:solidFill>
                            <a:schemeClr val="tx1"/>
                          </a:solidFill>
                          <a:latin typeface="+mn-ea"/>
                          <a:ea typeface="+mn-ea"/>
                        </a:rPr>
                        <a:t>の連絡方法に</a:t>
                      </a:r>
                      <a:r>
                        <a:rPr kumimoji="1" lang="ja-JP" altLang="en-US" sz="1200" b="0" dirty="0">
                          <a:solidFill>
                            <a:schemeClr val="tx1"/>
                          </a:solidFill>
                          <a:latin typeface="+mn-ea"/>
                          <a:ea typeface="+mn-ea"/>
                        </a:rPr>
                        <a:t>つきましては、</a:t>
                      </a:r>
                      <a:r>
                        <a:rPr kumimoji="1" lang="ja-JP" altLang="en-US" sz="1200" b="0">
                          <a:solidFill>
                            <a:schemeClr val="tx1"/>
                          </a:solidFill>
                          <a:latin typeface="+mn-ea"/>
                          <a:ea typeface="+mn-ea"/>
                          <a:hlinkClick r:id="rId2"/>
                        </a:rPr>
                        <a:t>ユーザーガイド</a:t>
                      </a:r>
                      <a:r>
                        <a:rPr kumimoji="1" lang="ja-JP" altLang="en-US" sz="1200" b="0">
                          <a:solidFill>
                            <a:schemeClr val="tx1"/>
                          </a:solidFill>
                          <a:latin typeface="+mn-ea"/>
                          <a:ea typeface="+mn-ea"/>
                        </a:rPr>
                        <a:t>をご確認お願いいたします。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689936859"/>
                  </a:ext>
                </a:extLst>
              </a:tr>
              <a:tr h="465026">
                <a:tc>
                  <a:txBody>
                    <a:bodyPr/>
                    <a:lstStyle/>
                    <a:p>
                      <a:pPr algn="ctr"/>
                      <a:r>
                        <a:rPr kumimoji="1" lang="en-US" altLang="ja-JP" sz="1600" dirty="0">
                          <a:solidFill>
                            <a:schemeClr val="tx1"/>
                          </a:solidFill>
                          <a:latin typeface="+mn-ea"/>
                          <a:ea typeface="+mn-ea"/>
                        </a:rPr>
                        <a:t>4</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座標変換機能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インポートや入力した座標を削除した際に</a:t>
                      </a:r>
                      <a:endParaRPr kumimoji="1" lang="en-US" altLang="ja-JP" sz="12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意図しない挙動をする事がありましたので、</a:t>
                      </a:r>
                      <a:endParaRPr kumimoji="1" lang="en-US" altLang="ja-JP" sz="12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修正しました。</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左記の通り。</a:t>
                      </a:r>
                    </a:p>
                  </a:txBody>
                  <a:tcPr anchor="ctr">
                    <a:solidFill>
                      <a:schemeClr val="bg1"/>
                    </a:solidFill>
                  </a:tcPr>
                </a:tc>
                <a:extLst>
                  <a:ext uri="{0D108BD9-81ED-4DB2-BD59-A6C34878D82A}">
                    <a16:rowId xmlns:a16="http://schemas.microsoft.com/office/drawing/2014/main" val="3892568413"/>
                  </a:ext>
                </a:extLst>
              </a:tr>
              <a:tr h="465026">
                <a:tc>
                  <a:txBody>
                    <a:bodyPr/>
                    <a:lstStyle/>
                    <a:p>
                      <a:pPr algn="ctr"/>
                      <a:r>
                        <a:rPr kumimoji="1" lang="en-US" altLang="ja-JP" sz="1600" dirty="0">
                          <a:solidFill>
                            <a:schemeClr val="tx1"/>
                          </a:solidFill>
                          <a:latin typeface="+mn-ea"/>
                          <a:ea typeface="+mn-ea"/>
                        </a:rPr>
                        <a:t>5</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検索機能</a:t>
                      </a:r>
                      <a:endParaRPr kumimoji="1" lang="en-US" altLang="ja-JP" sz="1400" b="0" kern="1200" dirty="0">
                        <a:solidFill>
                          <a:schemeClr val="tx1"/>
                        </a:solidFill>
                        <a:latin typeface="+mn-ea"/>
                        <a:ea typeface="+mn-ea"/>
                        <a:cs typeface="+mn-cs"/>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kern="1200" dirty="0">
                          <a:solidFill>
                            <a:schemeClr val="tx1"/>
                          </a:solidFill>
                          <a:latin typeface="+mn-ea"/>
                          <a:ea typeface="+mn-ea"/>
                          <a:cs typeface="+mn-cs"/>
                        </a:rPr>
                        <a:t>撮影者や現場でフィルタリングを実行しプロジェクト詳細に遷移し、別タブでファイル管理等を開いた後</a:t>
                      </a:r>
                      <a:r>
                        <a:rPr kumimoji="1" lang="en-US" altLang="ja-JP" sz="1200" b="0" kern="1200" dirty="0">
                          <a:solidFill>
                            <a:schemeClr val="tx1"/>
                          </a:solidFill>
                          <a:latin typeface="+mn-ea"/>
                          <a:ea typeface="+mn-ea"/>
                          <a:cs typeface="+mn-cs"/>
                        </a:rPr>
                        <a:t>Quick3D</a:t>
                      </a:r>
                      <a:r>
                        <a:rPr kumimoji="1" lang="ja-JP" altLang="en-US" sz="1200" b="0" kern="1200" dirty="0">
                          <a:solidFill>
                            <a:schemeClr val="tx1"/>
                          </a:solidFill>
                          <a:latin typeface="+mn-ea"/>
                          <a:ea typeface="+mn-ea"/>
                          <a:cs typeface="+mn-cs"/>
                        </a:rPr>
                        <a:t>の戻るボタンを押下した際、直前に設定してあったフィルタ条件を保持できていない事象が発生したため改善いたしました。</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左記の通り。尚、</a:t>
                      </a:r>
                      <a:r>
                        <a:rPr kumimoji="1" lang="en-US" altLang="ja-JP" sz="1200" b="0" dirty="0">
                          <a:solidFill>
                            <a:schemeClr val="tx1"/>
                          </a:solidFill>
                          <a:latin typeface="+mn-ea"/>
                          <a:ea typeface="+mn-ea"/>
                        </a:rPr>
                        <a:t>Quick3D</a:t>
                      </a:r>
                      <a:r>
                        <a:rPr kumimoji="1" lang="ja-JP" altLang="en-US" sz="1200" b="0" dirty="0">
                          <a:solidFill>
                            <a:schemeClr val="tx1"/>
                          </a:solidFill>
                          <a:latin typeface="+mn-ea"/>
                          <a:ea typeface="+mn-ea"/>
                        </a:rPr>
                        <a:t>の戻るボタンではなく、ブラウザの戻るボタンを利用すると、フィルタ条件が保持されないことがあるため、直前のフィルタ条件を利用する必要がある場合は、</a:t>
                      </a:r>
                      <a:r>
                        <a:rPr kumimoji="1" lang="en-US" altLang="ja-JP" sz="1200" b="0" kern="1200" dirty="0">
                          <a:solidFill>
                            <a:schemeClr val="tx1"/>
                          </a:solidFill>
                          <a:latin typeface="+mn-ea"/>
                          <a:ea typeface="+mn-ea"/>
                          <a:cs typeface="+mn-cs"/>
                        </a:rPr>
                        <a:t>Quick3D</a:t>
                      </a:r>
                      <a:r>
                        <a:rPr kumimoji="1" lang="ja-JP" altLang="en-US" sz="1200" b="0" kern="1200" dirty="0">
                          <a:solidFill>
                            <a:schemeClr val="tx1"/>
                          </a:solidFill>
                          <a:latin typeface="+mn-ea"/>
                          <a:ea typeface="+mn-ea"/>
                          <a:cs typeface="+mn-cs"/>
                        </a:rPr>
                        <a:t>の戻るボタンをご利用いただくようお願いいたします。</a:t>
                      </a:r>
                      <a:endParaRPr kumimoji="1" lang="en-US" altLang="ja-JP" sz="1200" b="0" kern="1200" dirty="0">
                        <a:solidFill>
                          <a:schemeClr val="tx1"/>
                        </a:solidFill>
                        <a:latin typeface="+mn-ea"/>
                        <a:ea typeface="+mn-ea"/>
                        <a:cs typeface="+mn-cs"/>
                      </a:endParaRPr>
                    </a:p>
                  </a:txBody>
                  <a:tcPr anchor="ctr">
                    <a:solidFill>
                      <a:schemeClr val="bg1"/>
                    </a:solidFill>
                  </a:tcPr>
                </a:tc>
                <a:extLst>
                  <a:ext uri="{0D108BD9-81ED-4DB2-BD59-A6C34878D82A}">
                    <a16:rowId xmlns:a16="http://schemas.microsoft.com/office/drawing/2014/main" val="1494287044"/>
                  </a:ext>
                </a:extLst>
              </a:tr>
            </a:tbl>
          </a:graphicData>
        </a:graphic>
      </p:graphicFrame>
    </p:spTree>
    <p:extLst>
      <p:ext uri="{BB962C8B-B14F-4D97-AF65-F5344CB8AC3E}">
        <p14:creationId xmlns:p14="http://schemas.microsoft.com/office/powerpoint/2010/main" val="6098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1">
            <a:extLst>
              <a:ext uri="{FF2B5EF4-FFF2-40B4-BE49-F238E27FC236}">
                <a16:creationId xmlns:a16="http://schemas.microsoft.com/office/drawing/2014/main" id="{AF3F268A-CBF3-48C5-FE53-DA6D72154BD4}"/>
              </a:ext>
            </a:extLst>
          </p:cNvPr>
          <p:cNvSpPr txBox="1">
            <a:spLocks/>
          </p:cNvSpPr>
          <p:nvPr/>
        </p:nvSpPr>
        <p:spPr>
          <a:xfrm>
            <a:off x="2412879" y="181587"/>
            <a:ext cx="8734926" cy="388031"/>
          </a:xfrm>
          <a:prstGeom prst="rect">
            <a:avLst/>
          </a:prstGeom>
        </p:spPr>
        <p:txBody>
          <a:bodyPr lIns="91440" tIns="45720" rIns="91440" bIns="45720"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0" dirty="0">
                <a:solidFill>
                  <a:srgbClr val="0000DA"/>
                </a:solidFill>
                <a:latin typeface="Meiryo"/>
                <a:ea typeface="Meiryo"/>
              </a:rPr>
              <a:t>リリース項目</a:t>
            </a:r>
            <a:r>
              <a:rPr lang="en-US" altLang="ja-JP" b="0" dirty="0">
                <a:solidFill>
                  <a:srgbClr val="0000DA"/>
                </a:solidFill>
                <a:latin typeface="Meiryo"/>
                <a:ea typeface="Meiryo"/>
              </a:rPr>
              <a:t>No.1</a:t>
            </a:r>
            <a:endParaRPr lang="ja-JP" altLang="en-US" b="0" dirty="0">
              <a:solidFill>
                <a:srgbClr val="0000DA"/>
              </a:solidFill>
              <a:latin typeface="Meiryo"/>
              <a:ea typeface="Meiryo"/>
            </a:endParaRPr>
          </a:p>
        </p:txBody>
      </p:sp>
      <p:sp>
        <p:nvSpPr>
          <p:cNvPr id="9" name="テキスト ボックス 8">
            <a:extLst>
              <a:ext uri="{FF2B5EF4-FFF2-40B4-BE49-F238E27FC236}">
                <a16:creationId xmlns:a16="http://schemas.microsoft.com/office/drawing/2014/main" id="{CD4714B9-0102-09E7-7BB9-A25804E165A6}"/>
              </a:ext>
            </a:extLst>
          </p:cNvPr>
          <p:cNvSpPr txBox="1"/>
          <p:nvPr/>
        </p:nvSpPr>
        <p:spPr>
          <a:xfrm>
            <a:off x="66882" y="780777"/>
            <a:ext cx="4634718" cy="307777"/>
          </a:xfrm>
          <a:prstGeom prst="rect">
            <a:avLst/>
          </a:prstGeom>
          <a:noFill/>
        </p:spPr>
        <p:txBody>
          <a:bodyPr wrap="square" lIns="91440" tIns="45720" rIns="91440" bIns="45720" rtlCol="0" anchor="t">
            <a:spAutoFit/>
          </a:bodyPr>
          <a:lstStyle/>
          <a:p>
            <a:pPr defTabSz="914400">
              <a:defRPr/>
            </a:pPr>
            <a:r>
              <a:rPr kumimoji="1" lang="en-US" altLang="ja-JP" sz="1400" b="0" dirty="0">
                <a:latin typeface="Meiryo"/>
                <a:ea typeface="Meiryo"/>
              </a:rPr>
              <a:t>No.1</a:t>
            </a:r>
            <a:r>
              <a:rPr kumimoji="1" lang="en-US" altLang="ja-JP" sz="1400" dirty="0">
                <a:latin typeface="Meiryo"/>
                <a:ea typeface="Meiryo"/>
              </a:rPr>
              <a:t> </a:t>
            </a:r>
            <a:r>
              <a:rPr kumimoji="1" lang="ja-JP" altLang="en-US" sz="1400" b="0" dirty="0">
                <a:latin typeface="Meiryo"/>
                <a:ea typeface="Meiryo"/>
              </a:rPr>
              <a:t>下記内容を改善しております。</a:t>
            </a:r>
            <a:endParaRPr kumimoji="1" lang="en-US" altLang="ja-JP" sz="1400" b="0" dirty="0">
              <a:latin typeface="Meiryo"/>
              <a:ea typeface="Meiryo"/>
            </a:endParaRPr>
          </a:p>
        </p:txBody>
      </p:sp>
      <p:sp>
        <p:nvSpPr>
          <p:cNvPr id="15" name="テキスト ボックス 31">
            <a:extLst>
              <a:ext uri="{FF2B5EF4-FFF2-40B4-BE49-F238E27FC236}">
                <a16:creationId xmlns:a16="http://schemas.microsoft.com/office/drawing/2014/main" id="{8A0219BD-2F80-4B7A-211D-209BD823E31B}"/>
              </a:ext>
            </a:extLst>
          </p:cNvPr>
          <p:cNvSpPr txBox="1"/>
          <p:nvPr/>
        </p:nvSpPr>
        <p:spPr>
          <a:xfrm>
            <a:off x="66882" y="1300746"/>
            <a:ext cx="3641052" cy="738664"/>
          </a:xfrm>
          <a:prstGeom prst="rect">
            <a:avLst/>
          </a:prstGeom>
          <a:noFill/>
        </p:spPr>
        <p:txBody>
          <a:bodyPr wrap="square" lIns="91440" tIns="45720" rIns="91440" bIns="45720" rtlCol="0" anchor="t">
            <a:spAutoFit/>
          </a:bodyPr>
          <a:lstStyle/>
          <a:p>
            <a:r>
              <a:rPr lang="ja-JP" altLang="en-US" sz="1400" b="1" u="sng" dirty="0">
                <a:latin typeface="Meiryo" panose="020B0604030504040204" pitchFamily="34" charset="-128"/>
                <a:ea typeface="Meiryo" panose="020B0604030504040204" pitchFamily="34" charset="-128"/>
              </a:rPr>
              <a:t>以前までの計算結果</a:t>
            </a:r>
            <a:endParaRPr lang="en-US" altLang="ja-JP" sz="1400" b="1" u="sng" dirty="0">
              <a:latin typeface="Meiryo" panose="020B0604030504040204" pitchFamily="34" charset="-128"/>
              <a:ea typeface="Meiryo" panose="020B0604030504040204" pitchFamily="34" charset="-128"/>
            </a:endParaRPr>
          </a:p>
          <a:p>
            <a:r>
              <a:rPr lang="ja-JP" altLang="en-US" sz="1400" dirty="0">
                <a:latin typeface="Meiryo" panose="020B0604030504040204" pitchFamily="34" charset="-128"/>
                <a:ea typeface="Meiryo" panose="020B0604030504040204" pitchFamily="34" charset="-128"/>
              </a:rPr>
              <a:t>従来の表記</a:t>
            </a:r>
            <a:endParaRPr lang="en-US" altLang="ja-JP" sz="1400" dirty="0">
              <a:latin typeface="Meiryo" panose="020B0604030504040204" pitchFamily="34" charset="-128"/>
              <a:ea typeface="Meiryo" panose="020B0604030504040204" pitchFamily="34" charset="-128"/>
            </a:endParaRPr>
          </a:p>
          <a:p>
            <a:r>
              <a:rPr lang="ja-JP" altLang="en-US" sz="1400" dirty="0">
                <a:latin typeface="Meiryo" panose="020B0604030504040204" pitchFamily="34" charset="-128"/>
                <a:ea typeface="Meiryo" panose="020B0604030504040204" pitchFamily="34" charset="-128"/>
              </a:rPr>
              <a:t>土量差のみを表示しておりました</a:t>
            </a:r>
            <a:endParaRPr lang="en-US" altLang="ja-JP" sz="1400" dirty="0" err="1">
              <a:latin typeface="Meiryo" panose="020B0604030504040204" pitchFamily="34" charset="-128"/>
              <a:ea typeface="Meiryo" panose="020B0604030504040204" pitchFamily="34" charset="-128"/>
            </a:endParaRPr>
          </a:p>
        </p:txBody>
      </p:sp>
      <p:sp>
        <p:nvSpPr>
          <p:cNvPr id="19" name="テキスト ボックス 31">
            <a:extLst>
              <a:ext uri="{FF2B5EF4-FFF2-40B4-BE49-F238E27FC236}">
                <a16:creationId xmlns:a16="http://schemas.microsoft.com/office/drawing/2014/main" id="{6B77CFF9-3602-F67A-DF5B-98A46027F81B}"/>
              </a:ext>
            </a:extLst>
          </p:cNvPr>
          <p:cNvSpPr txBox="1"/>
          <p:nvPr/>
        </p:nvSpPr>
        <p:spPr>
          <a:xfrm>
            <a:off x="6096000" y="1300746"/>
            <a:ext cx="4155347" cy="738664"/>
          </a:xfrm>
          <a:prstGeom prst="rect">
            <a:avLst/>
          </a:prstGeom>
          <a:noFill/>
        </p:spPr>
        <p:txBody>
          <a:bodyPr wrap="square" lIns="91440" tIns="45720" rIns="91440" bIns="45720" rtlCol="0" anchor="t">
            <a:spAutoFit/>
          </a:bodyPr>
          <a:lstStyle/>
          <a:p>
            <a:r>
              <a:rPr lang="ja-JP" altLang="en-US" sz="1400" b="1" u="sng" dirty="0">
                <a:latin typeface="Meiryo" panose="020B0604030504040204" pitchFamily="34" charset="-128"/>
                <a:ea typeface="Meiryo" panose="020B0604030504040204" pitchFamily="34" charset="-128"/>
              </a:rPr>
              <a:t>本リリース後の計算結果</a:t>
            </a:r>
          </a:p>
          <a:p>
            <a:r>
              <a:rPr lang="ja-JP" altLang="en-US" sz="1400" dirty="0">
                <a:latin typeface="Meiryo" panose="020B0604030504040204" pitchFamily="34" charset="-128"/>
                <a:ea typeface="Meiryo" panose="020B0604030504040204" pitchFamily="34" charset="-128"/>
              </a:rPr>
              <a:t>土量差に加えて、掘削、盛土の値も表示するように改善いたしました</a:t>
            </a:r>
            <a:endParaRPr lang="en-US" altLang="ja-JP" sz="1400" dirty="0" err="1">
              <a:latin typeface="Meiryo" panose="020B0604030504040204" pitchFamily="34" charset="-128"/>
              <a:ea typeface="Meiryo" panose="020B0604030504040204" pitchFamily="34" charset="-128"/>
            </a:endParaRPr>
          </a:p>
        </p:txBody>
      </p:sp>
      <p:pic>
        <p:nvPicPr>
          <p:cNvPr id="13" name="図 12">
            <a:extLst>
              <a:ext uri="{FF2B5EF4-FFF2-40B4-BE49-F238E27FC236}">
                <a16:creationId xmlns:a16="http://schemas.microsoft.com/office/drawing/2014/main" id="{53FBA8B0-6EE0-6087-7CF5-47BFCE30F920}"/>
              </a:ext>
            </a:extLst>
          </p:cNvPr>
          <p:cNvPicPr>
            <a:picLocks noChangeAspect="1"/>
          </p:cNvPicPr>
          <p:nvPr/>
        </p:nvPicPr>
        <p:blipFill>
          <a:blip r:embed="rId2"/>
          <a:stretch>
            <a:fillRect/>
          </a:stretch>
        </p:blipFill>
        <p:spPr>
          <a:xfrm>
            <a:off x="487186" y="2759242"/>
            <a:ext cx="4836739" cy="2994172"/>
          </a:xfrm>
          <a:prstGeom prst="rect">
            <a:avLst/>
          </a:prstGeom>
        </p:spPr>
      </p:pic>
      <p:pic>
        <p:nvPicPr>
          <p:cNvPr id="25" name="図 24">
            <a:extLst>
              <a:ext uri="{FF2B5EF4-FFF2-40B4-BE49-F238E27FC236}">
                <a16:creationId xmlns:a16="http://schemas.microsoft.com/office/drawing/2014/main" id="{DDF27879-B48D-DC8F-B4E9-883DDFA98570}"/>
              </a:ext>
            </a:extLst>
          </p:cNvPr>
          <p:cNvPicPr>
            <a:picLocks noChangeAspect="1"/>
          </p:cNvPicPr>
          <p:nvPr/>
        </p:nvPicPr>
        <p:blipFill rotWithShape="1">
          <a:blip r:embed="rId3"/>
          <a:srcRect r="7287"/>
          <a:stretch/>
        </p:blipFill>
        <p:spPr>
          <a:xfrm>
            <a:off x="6096000" y="2759242"/>
            <a:ext cx="5470358" cy="2994172"/>
          </a:xfrm>
          <a:prstGeom prst="rect">
            <a:avLst/>
          </a:prstGeom>
        </p:spPr>
      </p:pic>
      <p:sp>
        <p:nvSpPr>
          <p:cNvPr id="26" name="正方形/長方形 25">
            <a:extLst>
              <a:ext uri="{FF2B5EF4-FFF2-40B4-BE49-F238E27FC236}">
                <a16:creationId xmlns:a16="http://schemas.microsoft.com/office/drawing/2014/main" id="{10234CC0-6BC9-B2F6-C940-22159686AE2F}"/>
              </a:ext>
            </a:extLst>
          </p:cNvPr>
          <p:cNvSpPr/>
          <p:nvPr/>
        </p:nvSpPr>
        <p:spPr>
          <a:xfrm>
            <a:off x="2412879" y="4115623"/>
            <a:ext cx="1117575" cy="400229"/>
          </a:xfrm>
          <a:prstGeom prst="rect">
            <a:avLst/>
          </a:prstGeom>
          <a:no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a:extLst>
              <a:ext uri="{FF2B5EF4-FFF2-40B4-BE49-F238E27FC236}">
                <a16:creationId xmlns:a16="http://schemas.microsoft.com/office/drawing/2014/main" id="{3F29E32C-72A5-480D-87DD-DD4277A0E9DD}"/>
              </a:ext>
            </a:extLst>
          </p:cNvPr>
          <p:cNvSpPr/>
          <p:nvPr/>
        </p:nvSpPr>
        <p:spPr>
          <a:xfrm>
            <a:off x="8083763" y="3915508"/>
            <a:ext cx="1695358" cy="768787"/>
          </a:xfrm>
          <a:prstGeom prst="rect">
            <a:avLst/>
          </a:prstGeom>
          <a:no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9883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1EF08D-F8DA-4975-B7B2-B9EB78E5EC19}">
  <ds:schemaRefs>
    <ds:schemaRef ds:uri="http://purl.org/dc/dcmitype/"/>
    <ds:schemaRef ds:uri="14709c19-9c82-470d-adf9-0ceaa0eaf064"/>
    <ds:schemaRef ds:uri="http://schemas.openxmlformats.org/package/2006/metadata/core-properties"/>
    <ds:schemaRef ds:uri="http://purl.org/dc/elements/1.1/"/>
    <ds:schemaRef ds:uri="http://schemas.microsoft.com/office/2006/documentManagement/types"/>
    <ds:schemaRef ds:uri="5c59ce6f-7969-4c40-915a-6ad9578fe078"/>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37135</TotalTime>
  <Words>764</Words>
  <Application>Microsoft Office PowerPoint</Application>
  <PresentationFormat>ワイド画面</PresentationFormat>
  <Paragraphs>84</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Kuwahara, Toshihiko / 桒原　寿彦</cp:lastModifiedBy>
  <cp:revision>1780</cp:revision>
  <dcterms:created xsi:type="dcterms:W3CDTF">2021-03-26T09:54:52Z</dcterms:created>
  <dcterms:modified xsi:type="dcterms:W3CDTF">2023-11-06T05:16:43Z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