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8" r:id="rId8"/>
    <p:sldId id="347" r:id="rId9"/>
    <p:sldId id="373" r:id="rId10"/>
    <p:sldId id="374" r:id="rId11"/>
    <p:sldId id="34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EBE"/>
    <a:srgbClr val="CBCBCB"/>
    <a:srgbClr val="0078D7"/>
    <a:srgbClr val="0000DA"/>
    <a:srgbClr val="107C41"/>
    <a:srgbClr val="4472C4"/>
    <a:srgbClr val="FFFFFF"/>
    <a:srgbClr val="FFFF00"/>
    <a:srgbClr val="6600CC"/>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86" autoAdjust="0"/>
    <p:restoredTop sz="94660"/>
  </p:normalViewPr>
  <p:slideViewPr>
    <p:cSldViewPr snapToGrid="0">
      <p:cViewPr>
        <p:scale>
          <a:sx n="125" d="100"/>
          <a:sy n="125" d="100"/>
        </p:scale>
        <p:origin x="408" y="96"/>
      </p:cViewPr>
      <p:guideLst>
        <p:guide orient="horz" pos="2137"/>
        <p:guide pos="3817"/>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275818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9246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24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26708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 id="2147483699"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 id="2147483744"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 id="2147483742" r:id="rId2"/>
    <p:sldLayoutId id="2147483741"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normAutofit fontScale="92500" lnSpcReduction="10000"/>
          </a:bodyPr>
          <a:lstStyle/>
          <a:p>
            <a:r>
              <a:rPr lang="ja-JP" altLang="en-US" b="0" dirty="0">
                <a:solidFill>
                  <a:srgbClr val="0000DA"/>
                </a:solidFill>
                <a:latin typeface="+mn-ea"/>
                <a:ea typeface="+mn-ea"/>
              </a:rPr>
              <a:t>リリース項目一覧　</a:t>
            </a:r>
            <a:r>
              <a:rPr lang="en-US" altLang="ja-JP" b="0" dirty="0">
                <a:solidFill>
                  <a:srgbClr val="0000DA"/>
                </a:solidFill>
                <a:latin typeface="+mn-ea"/>
                <a:ea typeface="+mn-ea"/>
              </a:rPr>
              <a:t>1/1</a:t>
            </a:r>
            <a:endParaRPr lang="ja-JP" altLang="en-US" b="0" dirty="0">
              <a:solidFill>
                <a:srgbClr val="0000DA"/>
              </a:solidFill>
              <a:latin typeface="+mn-ea"/>
              <a:ea typeface="+mn-ea"/>
            </a:endParaRPr>
          </a:p>
        </p:txBody>
      </p:sp>
      <p:graphicFrame>
        <p:nvGraphicFramePr>
          <p:cNvPr id="10" name="表 5">
            <a:extLst>
              <a:ext uri="{FF2B5EF4-FFF2-40B4-BE49-F238E27FC236}">
                <a16:creationId xmlns:a16="http://schemas.microsoft.com/office/drawing/2014/main" id="{9A73FC9C-B293-01B3-E184-600FD61FAF68}"/>
              </a:ext>
            </a:extLst>
          </p:cNvPr>
          <p:cNvGraphicFramePr>
            <a:graphicFrameLocks noGrp="1"/>
          </p:cNvGraphicFramePr>
          <p:nvPr>
            <p:extLst>
              <p:ext uri="{D42A27DB-BD31-4B8C-83A1-F6EECF244321}">
                <p14:modId xmlns:p14="http://schemas.microsoft.com/office/powerpoint/2010/main" val="3067301697"/>
              </p:ext>
            </p:extLst>
          </p:nvPr>
        </p:nvGraphicFramePr>
        <p:xfrm>
          <a:off x="143361" y="3022900"/>
          <a:ext cx="11923058" cy="3103411"/>
        </p:xfrm>
        <a:graphic>
          <a:graphicData uri="http://schemas.openxmlformats.org/drawingml/2006/table">
            <a:tbl>
              <a:tblPr firstRow="1" bandRow="1">
                <a:tableStyleId>{5940675A-B579-460E-94D1-54222C63F5DA}</a:tableStyleId>
              </a:tblPr>
              <a:tblGrid>
                <a:gridCol w="519369">
                  <a:extLst>
                    <a:ext uri="{9D8B030D-6E8A-4147-A177-3AD203B41FA5}">
                      <a16:colId xmlns:a16="http://schemas.microsoft.com/office/drawing/2014/main" val="889631269"/>
                    </a:ext>
                  </a:extLst>
                </a:gridCol>
                <a:gridCol w="1845578">
                  <a:extLst>
                    <a:ext uri="{9D8B030D-6E8A-4147-A177-3AD203B41FA5}">
                      <a16:colId xmlns:a16="http://schemas.microsoft.com/office/drawing/2014/main" val="134053511"/>
                    </a:ext>
                  </a:extLst>
                </a:gridCol>
                <a:gridCol w="1308683">
                  <a:extLst>
                    <a:ext uri="{9D8B030D-6E8A-4147-A177-3AD203B41FA5}">
                      <a16:colId xmlns:a16="http://schemas.microsoft.com/office/drawing/2014/main" val="2342985539"/>
                    </a:ext>
                  </a:extLst>
                </a:gridCol>
                <a:gridCol w="3738972">
                  <a:extLst>
                    <a:ext uri="{9D8B030D-6E8A-4147-A177-3AD203B41FA5}">
                      <a16:colId xmlns:a16="http://schemas.microsoft.com/office/drawing/2014/main" val="3343669445"/>
                    </a:ext>
                  </a:extLst>
                </a:gridCol>
                <a:gridCol w="4510456">
                  <a:extLst>
                    <a:ext uri="{9D8B030D-6E8A-4147-A177-3AD203B41FA5}">
                      <a16:colId xmlns:a16="http://schemas.microsoft.com/office/drawing/2014/main" val="1160287430"/>
                    </a:ext>
                  </a:extLst>
                </a:gridCol>
              </a:tblGrid>
              <a:tr h="292020">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604051">
                <a:tc>
                  <a:txBody>
                    <a:bodyPr/>
                    <a:lstStyle/>
                    <a:p>
                      <a:pPr algn="ctr"/>
                      <a:r>
                        <a:rPr kumimoji="1" lang="en-US" altLang="ja-JP" sz="1200" dirty="0">
                          <a:solidFill>
                            <a:schemeClr val="tx1"/>
                          </a:solidFill>
                          <a:latin typeface="+mn-ea"/>
                          <a:ea typeface="+mn-ea"/>
                        </a:rPr>
                        <a:t>1</a:t>
                      </a:r>
                      <a:endParaRPr kumimoji="1" lang="ja-JP" altLang="en-US" sz="12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ea"/>
                          <a:ea typeface="+mn-ea"/>
                          <a:cs typeface="+mn-cs"/>
                        </a:rPr>
                        <a:t>プロジェクト名変更</a:t>
                      </a:r>
                      <a:endParaRPr kumimoji="1" lang="en-US" altLang="ja-JP" sz="12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機能改善です。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n-ea"/>
                          <a:ea typeface="+mn-ea"/>
                          <a:cs typeface="+mn-cs"/>
                        </a:rPr>
                        <a:t>プロジェクト名変更のダイアログの文言を統一しました。</a:t>
                      </a:r>
                      <a:endParaRPr kumimoji="1" lang="en-US" altLang="ja-JP" sz="1200" b="0" u="none"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kern="1200" dirty="0">
                          <a:solidFill>
                            <a:schemeClr val="tx1"/>
                          </a:solidFill>
                          <a:latin typeface="+mn-ea"/>
                          <a:ea typeface="+mn-ea"/>
                          <a:cs typeface="+mn-cs"/>
                        </a:rPr>
                        <a:t>P.2</a:t>
                      </a:r>
                      <a:r>
                        <a:rPr kumimoji="1" lang="ja-JP" altLang="en-US" sz="1200" b="0" kern="1200" dirty="0">
                          <a:solidFill>
                            <a:schemeClr val="tx1"/>
                          </a:solidFill>
                          <a:latin typeface="+mn-ea"/>
                          <a:ea typeface="+mn-ea"/>
                          <a:cs typeface="+mn-cs"/>
                        </a:rPr>
                        <a:t>にて説明しております。</a:t>
                      </a:r>
                    </a:p>
                  </a:txBody>
                  <a:tcPr anchor="ctr">
                    <a:solidFill>
                      <a:schemeClr val="bg1"/>
                    </a:solidFill>
                  </a:tcPr>
                </a:tc>
                <a:extLst>
                  <a:ext uri="{0D108BD9-81ED-4DB2-BD59-A6C34878D82A}">
                    <a16:rowId xmlns:a16="http://schemas.microsoft.com/office/drawing/2014/main" val="1888249359"/>
                  </a:ext>
                </a:extLst>
              </a:tr>
              <a:tr h="604051">
                <a:tc>
                  <a:txBody>
                    <a:bodyPr/>
                    <a:lstStyle/>
                    <a:p>
                      <a:pPr algn="ctr"/>
                      <a:r>
                        <a:rPr kumimoji="1" lang="en-US" altLang="ja-JP" sz="1200" dirty="0">
                          <a:solidFill>
                            <a:schemeClr val="tx1"/>
                          </a:solidFill>
                          <a:latin typeface="+mn-ea"/>
                          <a:ea typeface="+mn-ea"/>
                        </a:rPr>
                        <a:t>2</a:t>
                      </a:r>
                      <a:endParaRPr kumimoji="1" lang="ja-JP" altLang="en-US" sz="12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ea"/>
                          <a:ea typeface="+mn-ea"/>
                          <a:cs typeface="+mn-cs"/>
                        </a:rPr>
                        <a:t>プロジェクト一覧</a:t>
                      </a:r>
                      <a:endParaRPr kumimoji="1" lang="en-US" altLang="ja-JP" sz="12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Web</a:t>
                      </a:r>
                      <a:r>
                        <a:rPr kumimoji="1" lang="ja-JP" altLang="en-US" sz="1200" b="0" dirty="0">
                          <a:solidFill>
                            <a:schemeClr val="tx1"/>
                          </a:solidFill>
                          <a:latin typeface="+mn-ea"/>
                          <a:ea typeface="+mn-ea"/>
                        </a:rPr>
                        <a:t>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機能改善です。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u="none" kern="1200" dirty="0">
                          <a:solidFill>
                            <a:schemeClr val="tx1"/>
                          </a:solidFill>
                          <a:latin typeface="+mn-ea"/>
                          <a:ea typeface="+mn-ea"/>
                          <a:cs typeface="+mn-cs"/>
                        </a:rPr>
                        <a:t>プロジェクト一覧上のレイアウトを変更しました。</a:t>
                      </a:r>
                      <a:endParaRPr kumimoji="1" lang="en-US" altLang="ja-JP" sz="1200" b="0" u="none"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kern="1200" dirty="0">
                          <a:solidFill>
                            <a:schemeClr val="tx1"/>
                          </a:solidFill>
                          <a:latin typeface="+mn-ea"/>
                          <a:ea typeface="+mn-ea"/>
                          <a:cs typeface="+mn-cs"/>
                        </a:rPr>
                        <a:t>P.3</a:t>
                      </a:r>
                      <a:r>
                        <a:rPr kumimoji="1" lang="ja-JP" altLang="en-US" sz="1200" b="0" kern="1200" dirty="0">
                          <a:solidFill>
                            <a:schemeClr val="tx1"/>
                          </a:solidFill>
                          <a:latin typeface="+mn-ea"/>
                          <a:ea typeface="+mn-ea"/>
                          <a:cs typeface="+mn-cs"/>
                        </a:rPr>
                        <a:t>にて説明しております。</a:t>
                      </a:r>
                    </a:p>
                  </a:txBody>
                  <a:tcPr anchor="ctr">
                    <a:solidFill>
                      <a:schemeClr val="bg1"/>
                    </a:solidFill>
                  </a:tcPr>
                </a:tc>
                <a:extLst>
                  <a:ext uri="{0D108BD9-81ED-4DB2-BD59-A6C34878D82A}">
                    <a16:rowId xmlns:a16="http://schemas.microsoft.com/office/drawing/2014/main" val="219256719"/>
                  </a:ext>
                </a:extLst>
              </a:tr>
              <a:tr h="604051">
                <a:tc>
                  <a:txBody>
                    <a:bodyPr/>
                    <a:lstStyle/>
                    <a:p>
                      <a:pPr algn="ctr"/>
                      <a:r>
                        <a:rPr kumimoji="1" lang="en-US" altLang="ja-JP" sz="1200" dirty="0">
                          <a:solidFill>
                            <a:schemeClr val="tx1"/>
                          </a:solidFill>
                          <a:latin typeface="+mn-ea"/>
                          <a:ea typeface="+mn-ea"/>
                        </a:rPr>
                        <a:t>3</a:t>
                      </a:r>
                      <a:endParaRPr kumimoji="1" lang="ja-JP" altLang="en-US" sz="12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err="1">
                          <a:solidFill>
                            <a:schemeClr val="tx1"/>
                          </a:solidFill>
                          <a:latin typeface="+mn-ea"/>
                          <a:ea typeface="+mn-ea"/>
                          <a:cs typeface="+mn-cs"/>
                        </a:rPr>
                        <a:t>SfM</a:t>
                      </a:r>
                      <a:r>
                        <a:rPr kumimoji="1" lang="ja-JP" altLang="en-US" sz="1200" b="0" kern="1200" dirty="0">
                          <a:solidFill>
                            <a:schemeClr val="tx1"/>
                          </a:solidFill>
                          <a:latin typeface="+mn-ea"/>
                          <a:ea typeface="+mn-ea"/>
                          <a:cs typeface="+mn-cs"/>
                        </a:rPr>
                        <a:t>アップロード</a:t>
                      </a:r>
                      <a:endParaRPr kumimoji="1" lang="en-US" altLang="ja-JP" sz="12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モバイルアプリ</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kern="1200" dirty="0">
                          <a:solidFill>
                            <a:schemeClr val="tx1"/>
                          </a:solidFill>
                          <a:latin typeface="+mn-ea"/>
                          <a:ea typeface="+mn-ea"/>
                          <a:cs typeface="+mn-cs"/>
                        </a:rPr>
                        <a:t>不具合対策です。</a:t>
                      </a:r>
                      <a:endParaRPr kumimoji="1" lang="en-US" altLang="ja-JP" sz="1200" b="1" kern="120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u="none" kern="1200" dirty="0" err="1">
                          <a:solidFill>
                            <a:schemeClr val="tx1"/>
                          </a:solidFill>
                          <a:latin typeface="+mn-ea"/>
                          <a:ea typeface="+mn-ea"/>
                          <a:cs typeface="+mn-cs"/>
                        </a:rPr>
                        <a:t>SfM</a:t>
                      </a:r>
                      <a:r>
                        <a:rPr kumimoji="1" lang="ja-JP" altLang="en-US" sz="1200" b="0" u="none" kern="1200" dirty="0">
                          <a:solidFill>
                            <a:schemeClr val="tx1"/>
                          </a:solidFill>
                          <a:latin typeface="+mn-ea"/>
                          <a:ea typeface="+mn-ea"/>
                          <a:cs typeface="+mn-cs"/>
                        </a:rPr>
                        <a:t>アップロードの際、ステータスフィルタが“すべて”以外になっている状態でアップロードを行うと、アップロード待ちの状態のプロジェクトがプロジェクト一覧から消えてしまう事象が発生しておりました。特定のステータスフィルタにかかわらず、アップロード後も待機状態のプロジェクトが消えないように改善しております。</a:t>
                      </a:r>
                      <a:endParaRPr kumimoji="1" lang="en-US" altLang="ja-JP" sz="1200" b="0" kern="1200" dirty="0">
                        <a:solidFill>
                          <a:schemeClr val="tx1"/>
                        </a:solidFill>
                        <a:latin typeface="+mn-ea"/>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kern="1200" dirty="0">
                          <a:solidFill>
                            <a:schemeClr val="tx1"/>
                          </a:solidFill>
                          <a:latin typeface="+mn-ea"/>
                          <a:ea typeface="+mn-ea"/>
                          <a:cs typeface="+mn-cs"/>
                        </a:rPr>
                        <a:t>P.4</a:t>
                      </a:r>
                      <a:r>
                        <a:rPr kumimoji="1" lang="ja-JP" altLang="en-US" sz="1200" b="0" kern="1200" dirty="0">
                          <a:solidFill>
                            <a:schemeClr val="tx1"/>
                          </a:solidFill>
                          <a:latin typeface="+mn-ea"/>
                          <a:ea typeface="+mn-ea"/>
                          <a:cs typeface="+mn-cs"/>
                        </a:rPr>
                        <a:t>にて説明しております。</a:t>
                      </a:r>
                    </a:p>
                  </a:txBody>
                  <a:tcPr anchor="ctr">
                    <a:solidFill>
                      <a:schemeClr val="bg1"/>
                    </a:solidFill>
                  </a:tcPr>
                </a:tc>
                <a:extLst>
                  <a:ext uri="{0D108BD9-81ED-4DB2-BD59-A6C34878D82A}">
                    <a16:rowId xmlns:a16="http://schemas.microsoft.com/office/drawing/2014/main" val="1529917757"/>
                  </a:ext>
                </a:extLst>
              </a:tr>
            </a:tbl>
          </a:graphicData>
        </a:graphic>
      </p:graphicFrame>
      <p:sp>
        <p:nvSpPr>
          <p:cNvPr id="4" name="テキスト ボックス 3">
            <a:extLst>
              <a:ext uri="{FF2B5EF4-FFF2-40B4-BE49-F238E27FC236}">
                <a16:creationId xmlns:a16="http://schemas.microsoft.com/office/drawing/2014/main" id="{4B29D685-6C85-7514-ACDD-F708CF1D4328}"/>
              </a:ext>
            </a:extLst>
          </p:cNvPr>
          <p:cNvSpPr txBox="1"/>
          <p:nvPr/>
        </p:nvSpPr>
        <p:spPr>
          <a:xfrm>
            <a:off x="143361" y="760797"/>
            <a:ext cx="8395840" cy="646331"/>
          </a:xfrm>
          <a:prstGeom prst="rect">
            <a:avLst/>
          </a:prstGeom>
          <a:noFill/>
        </p:spPr>
        <p:txBody>
          <a:bodyPr wrap="square" rtlCol="0">
            <a:spAutoFit/>
          </a:bodyPr>
          <a:lstStyle/>
          <a:p>
            <a:r>
              <a:rPr kumimoji="1" lang="ja-JP" altLang="en-US" dirty="0">
                <a:ea typeface="游ゴシック"/>
              </a:rPr>
              <a:t>　</a:t>
            </a:r>
            <a:r>
              <a:rPr kumimoji="1" lang="en-US" altLang="ja-JP" dirty="0">
                <a:ea typeface="游ゴシック"/>
              </a:rPr>
              <a:t>Smart Construction Quick3D(</a:t>
            </a:r>
            <a:r>
              <a:rPr kumimoji="1" lang="ja-JP" altLang="en-US" dirty="0">
                <a:ea typeface="游ゴシック"/>
              </a:rPr>
              <a:t>以下</a:t>
            </a:r>
            <a:r>
              <a:rPr kumimoji="1" lang="en-US" altLang="ja-JP" dirty="0">
                <a:ea typeface="游ゴシック"/>
              </a:rPr>
              <a:t>SC Quick3D)</a:t>
            </a:r>
            <a:r>
              <a:rPr kumimoji="1" lang="ja-JP" altLang="en-US" dirty="0">
                <a:ea typeface="游ゴシック"/>
              </a:rPr>
              <a:t>のアップデートについて、</a:t>
            </a:r>
            <a:endParaRPr kumimoji="1" lang="en-US" altLang="ja-JP" dirty="0">
              <a:ea typeface="游ゴシック"/>
            </a:endParaRPr>
          </a:p>
          <a:p>
            <a:r>
              <a:rPr kumimoji="1" lang="en-US" altLang="ja-JP" dirty="0">
                <a:ea typeface="游ゴシック"/>
              </a:rPr>
              <a:t>    </a:t>
            </a:r>
            <a:r>
              <a:rPr kumimoji="1" lang="ja-JP" altLang="en-US" dirty="0">
                <a:ea typeface="游ゴシック"/>
              </a:rPr>
              <a:t>以下の日程・内容にてリリースを致します。</a:t>
            </a:r>
            <a:r>
              <a:rPr kumimoji="1" lang="en-US" altLang="ja-JP" dirty="0">
                <a:ea typeface="游ゴシック"/>
              </a:rPr>
              <a:t>	</a:t>
            </a:r>
          </a:p>
        </p:txBody>
      </p:sp>
      <p:sp>
        <p:nvSpPr>
          <p:cNvPr id="7" name="テキスト ボックス 6">
            <a:extLst>
              <a:ext uri="{FF2B5EF4-FFF2-40B4-BE49-F238E27FC236}">
                <a16:creationId xmlns:a16="http://schemas.microsoft.com/office/drawing/2014/main" id="{DA2EA97B-3534-6584-B9B8-CE72B404E596}"/>
              </a:ext>
            </a:extLst>
          </p:cNvPr>
          <p:cNvSpPr txBox="1"/>
          <p:nvPr/>
        </p:nvSpPr>
        <p:spPr>
          <a:xfrm>
            <a:off x="406160" y="1422462"/>
            <a:ext cx="7510241" cy="646331"/>
          </a:xfrm>
          <a:prstGeom prst="rect">
            <a:avLst/>
          </a:prstGeom>
          <a:noFill/>
        </p:spPr>
        <p:txBody>
          <a:bodyPr wrap="square" lIns="91440" tIns="45720" rIns="91440" bIns="45720" rtlCol="0" anchor="t">
            <a:spAutoFit/>
          </a:bodyPr>
          <a:lstStyle/>
          <a:p>
            <a:r>
              <a:rPr lang="ja-JP" altLang="en-US" b="1" u="sng" dirty="0">
                <a:latin typeface="+mn-ea"/>
              </a:rPr>
              <a:t>日程：日本時間　</a:t>
            </a:r>
            <a:r>
              <a:rPr lang="en-US" altLang="ja-JP" b="1" u="sng" dirty="0">
                <a:latin typeface="+mn-ea"/>
              </a:rPr>
              <a:t>6</a:t>
            </a:r>
            <a:r>
              <a:rPr lang="ja-JP" altLang="en-US" b="1" u="sng" dirty="0">
                <a:latin typeface="+mn-ea"/>
              </a:rPr>
              <a:t>月</a:t>
            </a:r>
            <a:r>
              <a:rPr lang="en-US" altLang="ja-JP" b="1" u="sng" dirty="0">
                <a:latin typeface="+mn-ea"/>
              </a:rPr>
              <a:t>25</a:t>
            </a:r>
            <a:r>
              <a:rPr lang="ja-JP" altLang="en-US" b="1" u="sng" dirty="0">
                <a:latin typeface="+mn-ea"/>
              </a:rPr>
              <a:t>日</a:t>
            </a:r>
            <a:r>
              <a:rPr lang="en-US" altLang="ja-JP" b="1" u="sng" dirty="0">
                <a:latin typeface="+mn-ea"/>
              </a:rPr>
              <a:t>(</a:t>
            </a:r>
            <a:r>
              <a:rPr lang="ja-JP" altLang="en-US" b="1" u="sng" dirty="0">
                <a:latin typeface="+mn-ea"/>
              </a:rPr>
              <a:t>火</a:t>
            </a:r>
            <a:r>
              <a:rPr lang="en-US" altLang="ja-JP" b="1" u="sng" dirty="0">
                <a:latin typeface="+mn-ea"/>
              </a:rPr>
              <a:t>)(</a:t>
            </a:r>
            <a:r>
              <a:rPr lang="ja-JP" altLang="en-US" b="1" u="sng" dirty="0">
                <a:latin typeface="+mn-ea"/>
              </a:rPr>
              <a:t>予定</a:t>
            </a:r>
            <a:r>
              <a:rPr lang="en-US" altLang="ja-JP" b="1" u="sng" dirty="0">
                <a:latin typeface="+mn-ea"/>
              </a:rPr>
              <a:t>)</a:t>
            </a:r>
            <a:r>
              <a:rPr lang="ja-JP" altLang="en-US" b="1" u="sng" dirty="0">
                <a:latin typeface="+mn-ea"/>
              </a:rPr>
              <a:t>　</a:t>
            </a:r>
            <a:r>
              <a:rPr lang="en-US" altLang="ja-JP" b="1" u="sng" dirty="0">
                <a:latin typeface="+mn-ea"/>
              </a:rPr>
              <a:t>18:00</a:t>
            </a:r>
            <a:r>
              <a:rPr lang="ja-JP" altLang="en-US" b="1" u="sng" dirty="0">
                <a:latin typeface="+mn-ea"/>
              </a:rPr>
              <a:t>～</a:t>
            </a:r>
            <a:r>
              <a:rPr lang="en-US" altLang="ja-JP" b="1" u="sng" dirty="0">
                <a:latin typeface="+mn-ea"/>
              </a:rPr>
              <a:t>20:00</a:t>
            </a:r>
          </a:p>
          <a:p>
            <a:r>
              <a:rPr lang="en-US" altLang="ja-JP" b="1" dirty="0">
                <a:latin typeface="+mn-ea"/>
              </a:rPr>
              <a:t>          </a:t>
            </a:r>
            <a:r>
              <a:rPr lang="en-US" altLang="ja-JP" b="1" u="sng" dirty="0">
                <a:latin typeface="+mn-ea"/>
              </a:rPr>
              <a:t>(</a:t>
            </a:r>
            <a:r>
              <a:rPr lang="ja-JP" altLang="en-US" b="1" u="sng" dirty="0">
                <a:latin typeface="+mn-ea"/>
              </a:rPr>
              <a:t>リリース作業中は、一時的にアプリが使えなくなります。</a:t>
            </a:r>
            <a:r>
              <a:rPr lang="en-US" altLang="ja-JP" b="1" u="sng" dirty="0">
                <a:latin typeface="+mn-ea"/>
              </a:rPr>
              <a:t>)</a:t>
            </a:r>
            <a:r>
              <a:rPr kumimoji="1" lang="en-US" altLang="ja-JP" b="1" u="sng" dirty="0">
                <a:latin typeface="+mn-ea"/>
              </a:rPr>
              <a:t> </a:t>
            </a:r>
            <a:r>
              <a:rPr kumimoji="1" lang="ja-JP" altLang="en-US" b="1" u="sng" dirty="0">
                <a:latin typeface="+mn-ea"/>
              </a:rPr>
              <a:t>　</a:t>
            </a:r>
            <a:endParaRPr kumimoji="1" lang="en-US" altLang="ja-JP" b="1" u="sng" dirty="0">
              <a:latin typeface="+mn-ea"/>
            </a:endParaRPr>
          </a:p>
        </p:txBody>
      </p:sp>
      <p:graphicFrame>
        <p:nvGraphicFramePr>
          <p:cNvPr id="3" name="表 5">
            <a:extLst>
              <a:ext uri="{FF2B5EF4-FFF2-40B4-BE49-F238E27FC236}">
                <a16:creationId xmlns:a16="http://schemas.microsoft.com/office/drawing/2014/main" id="{0AEA6057-0D84-ADA9-5CB8-BB07EA8590D7}"/>
              </a:ext>
            </a:extLst>
          </p:cNvPr>
          <p:cNvGraphicFramePr>
            <a:graphicFrameLocks noGrp="1"/>
          </p:cNvGraphicFramePr>
          <p:nvPr>
            <p:extLst>
              <p:ext uri="{D42A27DB-BD31-4B8C-83A1-F6EECF244321}">
                <p14:modId xmlns:p14="http://schemas.microsoft.com/office/powerpoint/2010/main" val="2889067669"/>
              </p:ext>
            </p:extLst>
          </p:nvPr>
        </p:nvGraphicFramePr>
        <p:xfrm>
          <a:off x="8296266" y="1578150"/>
          <a:ext cx="3266152" cy="807720"/>
        </p:xfrm>
        <a:graphic>
          <a:graphicData uri="http://schemas.openxmlformats.org/drawingml/2006/table">
            <a:tbl>
              <a:tblPr firstRow="1" bandRow="1">
                <a:tableStyleId>{5940675A-B579-460E-94D1-54222C63F5DA}</a:tableStyleId>
              </a:tblPr>
              <a:tblGrid>
                <a:gridCol w="1034152">
                  <a:extLst>
                    <a:ext uri="{9D8B030D-6E8A-4147-A177-3AD203B41FA5}">
                      <a16:colId xmlns:a16="http://schemas.microsoft.com/office/drawing/2014/main" val="889631269"/>
                    </a:ext>
                  </a:extLst>
                </a:gridCol>
                <a:gridCol w="1116000">
                  <a:extLst>
                    <a:ext uri="{9D8B030D-6E8A-4147-A177-3AD203B41FA5}">
                      <a16:colId xmlns:a16="http://schemas.microsoft.com/office/drawing/2014/main" val="134053511"/>
                    </a:ext>
                  </a:extLst>
                </a:gridCol>
                <a:gridCol w="1116000">
                  <a:extLst>
                    <a:ext uri="{9D8B030D-6E8A-4147-A177-3AD203B41FA5}">
                      <a16:colId xmlns:a16="http://schemas.microsoft.com/office/drawing/2014/main" val="3343669445"/>
                    </a:ext>
                  </a:extLst>
                </a:gridCol>
              </a:tblGrid>
              <a:tr h="122932">
                <a:tc>
                  <a:txBody>
                    <a:bodyPr/>
                    <a:lstStyle/>
                    <a:p>
                      <a:pPr algn="ctr"/>
                      <a:r>
                        <a:rPr kumimoji="1" lang="en-US" altLang="ja-JP" sz="1100" b="1" dirty="0">
                          <a:solidFill>
                            <a:schemeClr val="bg1"/>
                          </a:solidFill>
                        </a:rPr>
                        <a:t>NO.</a:t>
                      </a:r>
                      <a:endParaRPr kumimoji="1" lang="ja-JP" altLang="en-US" sz="1100" b="1" dirty="0">
                        <a:solidFill>
                          <a:schemeClr val="bg1"/>
                        </a:solidFill>
                        <a:latin typeface="+mn-ea"/>
                        <a:ea typeface="+mn-ea"/>
                      </a:endParaRPr>
                    </a:p>
                  </a:txBody>
                  <a:tcPr anchor="ctr">
                    <a:solidFill>
                      <a:srgbClr val="0070C0"/>
                    </a:solidFill>
                  </a:tcPr>
                </a:tc>
                <a:tc>
                  <a:txBody>
                    <a:bodyPr/>
                    <a:lstStyle/>
                    <a:p>
                      <a:pPr algn="ctr"/>
                      <a:r>
                        <a:rPr kumimoji="1" lang="ja-JP" altLang="en-US" sz="1100" b="1" dirty="0">
                          <a:solidFill>
                            <a:schemeClr val="bg1"/>
                          </a:solidFill>
                        </a:rPr>
                        <a:t>現行最新</a:t>
                      </a:r>
                      <a:endParaRPr kumimoji="1" lang="ja-JP" altLang="en-US" sz="1100" b="1" dirty="0">
                        <a:solidFill>
                          <a:schemeClr val="bg1"/>
                        </a:solidFill>
                        <a:latin typeface="+mn-ea"/>
                        <a:ea typeface="+mn-ea"/>
                      </a:endParaRPr>
                    </a:p>
                  </a:txBody>
                  <a:tcPr anchor="ctr">
                    <a:solidFill>
                      <a:srgbClr val="0070C0"/>
                    </a:solidFill>
                  </a:tcPr>
                </a:tc>
                <a:tc>
                  <a:txBody>
                    <a:bodyPr/>
                    <a:lstStyle/>
                    <a:p>
                      <a:pPr algn="ctr"/>
                      <a:r>
                        <a:rPr kumimoji="1" lang="ja-JP" altLang="en-US" sz="1100" b="1" dirty="0">
                          <a:solidFill>
                            <a:schemeClr val="bg1"/>
                          </a:solidFill>
                          <a:latin typeface="+mn-ea"/>
                          <a:ea typeface="+mn-ea"/>
                        </a:rPr>
                        <a:t>今回リリース</a:t>
                      </a:r>
                    </a:p>
                  </a:txBody>
                  <a:tcPr anchor="ctr">
                    <a:solidFill>
                      <a:srgbClr val="0070C0"/>
                    </a:solidFill>
                  </a:tcPr>
                </a:tc>
                <a:extLst>
                  <a:ext uri="{0D108BD9-81ED-4DB2-BD59-A6C34878D82A}">
                    <a16:rowId xmlns:a16="http://schemas.microsoft.com/office/drawing/2014/main" val="1860205053"/>
                  </a:ext>
                </a:extLst>
              </a:tr>
              <a:tr h="252000">
                <a:tc>
                  <a:txBody>
                    <a:bodyPr/>
                    <a:lstStyle/>
                    <a:p>
                      <a:pPr algn="ctr"/>
                      <a:r>
                        <a:rPr kumimoji="1" lang="ja-JP" altLang="en-US" sz="1200" dirty="0">
                          <a:solidFill>
                            <a:schemeClr val="tx1"/>
                          </a:solidFill>
                          <a:latin typeface="+mn-ea"/>
                          <a:ea typeface="+mn-ea"/>
                        </a:rPr>
                        <a:t>モバイル</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Ver1.70</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Ver1.71</a:t>
                      </a:r>
                    </a:p>
                  </a:txBody>
                  <a:tcPr anchor="ctr">
                    <a:solidFill>
                      <a:schemeClr val="bg1"/>
                    </a:solidFill>
                  </a:tcPr>
                </a:tc>
                <a:extLst>
                  <a:ext uri="{0D108BD9-81ED-4DB2-BD59-A6C34878D82A}">
                    <a16:rowId xmlns:a16="http://schemas.microsoft.com/office/drawing/2014/main" val="2176605211"/>
                  </a:ext>
                </a:extLst>
              </a:tr>
              <a:tr h="252000">
                <a:tc>
                  <a:txBody>
                    <a:bodyPr/>
                    <a:lstStyle/>
                    <a:p>
                      <a:pPr algn="ctr"/>
                      <a:r>
                        <a:rPr lang="en-US" altLang="ja-JP" sz="1200" dirty="0">
                          <a:solidFill>
                            <a:schemeClr val="tx1"/>
                          </a:solidFill>
                          <a:latin typeface="+mn-ea"/>
                          <a:ea typeface="+mn-ea"/>
                        </a:rPr>
                        <a:t>Web</a:t>
                      </a:r>
                      <a:endParaRPr kumimoji="1" lang="ja-JP" altLang="en-US" sz="1200" dirty="0">
                        <a:solidFill>
                          <a:schemeClr val="tx1"/>
                        </a:solidFill>
                        <a:latin typeface="+mn-ea"/>
                        <a:ea typeface="+mn-ea"/>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Ver1.6.17</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a:solidFill>
                            <a:schemeClr val="tx1"/>
                          </a:solidFill>
                          <a:latin typeface="+mn-ea"/>
                          <a:ea typeface="+mn-ea"/>
                        </a:rPr>
                        <a:t>Ver1.6.18</a:t>
                      </a:r>
                    </a:p>
                  </a:txBody>
                  <a:tcPr anchor="ctr">
                    <a:solidFill>
                      <a:schemeClr val="bg1"/>
                    </a:solidFill>
                  </a:tcPr>
                </a:tc>
                <a:extLst>
                  <a:ext uri="{0D108BD9-81ED-4DB2-BD59-A6C34878D82A}">
                    <a16:rowId xmlns:a16="http://schemas.microsoft.com/office/drawing/2014/main" val="1757033555"/>
                  </a:ext>
                </a:extLst>
              </a:tr>
            </a:tbl>
          </a:graphicData>
        </a:graphic>
      </p:graphicFrame>
      <p:sp>
        <p:nvSpPr>
          <p:cNvPr id="5" name="テキスト ボックス 4">
            <a:extLst>
              <a:ext uri="{FF2B5EF4-FFF2-40B4-BE49-F238E27FC236}">
                <a16:creationId xmlns:a16="http://schemas.microsoft.com/office/drawing/2014/main" id="{EEFEFF42-788F-D895-9483-36DE2E4C7F19}"/>
              </a:ext>
            </a:extLst>
          </p:cNvPr>
          <p:cNvSpPr txBox="1"/>
          <p:nvPr/>
        </p:nvSpPr>
        <p:spPr>
          <a:xfrm>
            <a:off x="1064961" y="2068793"/>
            <a:ext cx="6984640" cy="95410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ea typeface="游ゴシック"/>
              </a:rPr>
              <a:t>モバイルアプリ：アプリの自動アップデートを</a:t>
            </a:r>
            <a:r>
              <a:rPr kumimoji="1" lang="en-US" altLang="ja-JP" sz="1400" dirty="0">
                <a:ea typeface="游ゴシック"/>
              </a:rPr>
              <a:t>ON</a:t>
            </a:r>
            <a:r>
              <a:rPr kumimoji="1" lang="ja-JP" altLang="en-US" sz="1400" dirty="0">
                <a:ea typeface="游ゴシック"/>
              </a:rPr>
              <a:t>にしていない場合は、</a:t>
            </a:r>
            <a:endParaRPr kumimoji="1" lang="en-US" altLang="ja-JP" sz="1400" dirty="0">
              <a:ea typeface="游ゴシック"/>
            </a:endParaRPr>
          </a:p>
          <a:p>
            <a:r>
              <a:rPr kumimoji="1" lang="ja-JP" altLang="en-US" sz="1400" dirty="0">
                <a:ea typeface="游ゴシック"/>
              </a:rPr>
              <a:t>　　　　　　　　　  </a:t>
            </a:r>
            <a:r>
              <a:rPr kumimoji="1" lang="en-US" altLang="ja-JP" sz="1400" dirty="0">
                <a:ea typeface="游ゴシック"/>
              </a:rPr>
              <a:t>App-Store</a:t>
            </a:r>
            <a:r>
              <a:rPr kumimoji="1" lang="ja-JP" altLang="en-US" sz="1400" dirty="0">
                <a:ea typeface="游ゴシック"/>
              </a:rPr>
              <a:t>にて手動でアップデートしてください。</a:t>
            </a:r>
            <a:endParaRPr kumimoji="1" lang="en-US" altLang="ja-JP" sz="1400" dirty="0">
              <a:ea typeface="游ゴシック"/>
            </a:endParaRPr>
          </a:p>
          <a:p>
            <a:pPr marL="285750" indent="-285750">
              <a:buFont typeface="Arial" panose="020B0604020202020204" pitchFamily="34" charset="0"/>
              <a:buChar char="•"/>
            </a:pPr>
            <a:r>
              <a:rPr kumimoji="1" lang="en-US" altLang="ja-JP" sz="1400" dirty="0">
                <a:ea typeface="游ゴシック"/>
              </a:rPr>
              <a:t>Web</a:t>
            </a:r>
            <a:r>
              <a:rPr kumimoji="1" lang="ja-JP" altLang="en-US" sz="1400" dirty="0">
                <a:ea typeface="游ゴシック"/>
              </a:rPr>
              <a:t>アプリ　　：</a:t>
            </a:r>
            <a:r>
              <a:rPr lang="ja-JP" altLang="en-US" sz="1400" dirty="0"/>
              <a:t>本リリース内容については自動的にアップデートされ、</a:t>
            </a:r>
            <a:endParaRPr lang="en-US" altLang="ja-JP" sz="1400" dirty="0"/>
          </a:p>
          <a:p>
            <a:r>
              <a:rPr lang="ja-JP" altLang="en-US" sz="1400" dirty="0"/>
              <a:t>　 　　　　　　　　 ご利用者並びにご利用中のデータにも影響はございません。</a:t>
            </a:r>
            <a:endParaRPr kumimoji="1" lang="ja-JP" altLang="en-US" sz="1400" dirty="0">
              <a:latin typeface="+mn-ea"/>
            </a:endParaRPr>
          </a:p>
        </p:txBody>
      </p:sp>
    </p:spTree>
    <p:extLst>
      <p:ext uri="{BB962C8B-B14F-4D97-AF65-F5344CB8AC3E}">
        <p14:creationId xmlns:p14="http://schemas.microsoft.com/office/powerpoint/2010/main" val="222524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005ADB9-E3DE-8CE7-5DF6-ED3459D9D6A1}"/>
              </a:ext>
            </a:extLst>
          </p:cNvPr>
          <p:cNvPicPr>
            <a:picLocks noChangeAspect="1"/>
          </p:cNvPicPr>
          <p:nvPr/>
        </p:nvPicPr>
        <p:blipFill>
          <a:blip r:embed="rId2"/>
          <a:stretch>
            <a:fillRect/>
          </a:stretch>
        </p:blipFill>
        <p:spPr>
          <a:xfrm>
            <a:off x="7000270" y="2925048"/>
            <a:ext cx="3916187" cy="1434575"/>
          </a:xfrm>
          <a:prstGeom prst="rect">
            <a:avLst/>
          </a:prstGeom>
        </p:spPr>
      </p:pic>
      <p:sp>
        <p:nvSpPr>
          <p:cNvPr id="16" name="テキスト プレースホルダー 1">
            <a:extLst>
              <a:ext uri="{FF2B5EF4-FFF2-40B4-BE49-F238E27FC236}">
                <a16:creationId xmlns:a16="http://schemas.microsoft.com/office/drawing/2014/main" id="{013C7E1E-C797-E9AB-CE2C-90A397125A43}"/>
              </a:ext>
            </a:extLst>
          </p:cNvPr>
          <p:cNvSpPr txBox="1">
            <a:spLocks/>
          </p:cNvSpPr>
          <p:nvPr/>
        </p:nvSpPr>
        <p:spPr>
          <a:xfrm>
            <a:off x="2264833" y="192671"/>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0" dirty="0">
                <a:solidFill>
                  <a:srgbClr val="0000DA"/>
                </a:solidFill>
                <a:latin typeface="+mn-ea"/>
                <a:ea typeface="+mn-ea"/>
              </a:rPr>
              <a:t>No1 </a:t>
            </a:r>
            <a:r>
              <a:rPr lang="ja-JP" altLang="en-US" b="0" dirty="0">
                <a:solidFill>
                  <a:srgbClr val="0000DA"/>
                </a:solidFill>
                <a:latin typeface="+mn-ea"/>
                <a:ea typeface="+mn-ea"/>
              </a:rPr>
              <a:t>プロジェクト名変更</a:t>
            </a:r>
          </a:p>
        </p:txBody>
      </p:sp>
      <p:sp>
        <p:nvSpPr>
          <p:cNvPr id="7" name="テキスト ボックス 31">
            <a:extLst>
              <a:ext uri="{FF2B5EF4-FFF2-40B4-BE49-F238E27FC236}">
                <a16:creationId xmlns:a16="http://schemas.microsoft.com/office/drawing/2014/main" id="{1AD9FCD7-0559-D5EA-8DAE-41EA5FB53960}"/>
              </a:ext>
            </a:extLst>
          </p:cNvPr>
          <p:cNvSpPr txBox="1"/>
          <p:nvPr/>
        </p:nvSpPr>
        <p:spPr>
          <a:xfrm>
            <a:off x="180929" y="2376494"/>
            <a:ext cx="865605" cy="307777"/>
          </a:xfrm>
          <a:prstGeom prst="rect">
            <a:avLst/>
          </a:prstGeom>
          <a:noFill/>
        </p:spPr>
        <p:txBody>
          <a:bodyPr wrap="square" lIns="91440" tIns="45720" rIns="91440" bIns="45720" rtlCol="0" anchor="t">
            <a:spAutoFit/>
          </a:bodyPr>
          <a:lstStyle/>
          <a:p>
            <a:r>
              <a:rPr lang="ja-JP" altLang="en-US" sz="1400" b="1" dirty="0">
                <a:latin typeface="Meiryo" panose="020B0604030504040204" pitchFamily="34" charset="-128"/>
                <a:ea typeface="Meiryo" panose="020B0604030504040204" pitchFamily="34" charset="-128"/>
              </a:rPr>
              <a:t>修正前</a:t>
            </a:r>
            <a:endParaRPr lang="en-US" altLang="ja-JP" sz="1400" b="1" dirty="0" err="1">
              <a:latin typeface="Meiryo" panose="020B0604030504040204" pitchFamily="34" charset="-128"/>
              <a:ea typeface="Meiryo" panose="020B0604030504040204" pitchFamily="34" charset="-128"/>
            </a:endParaRPr>
          </a:p>
        </p:txBody>
      </p:sp>
      <p:sp>
        <p:nvSpPr>
          <p:cNvPr id="15" name="テキスト ボックス 31">
            <a:extLst>
              <a:ext uri="{FF2B5EF4-FFF2-40B4-BE49-F238E27FC236}">
                <a16:creationId xmlns:a16="http://schemas.microsoft.com/office/drawing/2014/main" id="{3720F4BB-3816-C41B-011B-AE956F265746}"/>
              </a:ext>
            </a:extLst>
          </p:cNvPr>
          <p:cNvSpPr txBox="1"/>
          <p:nvPr/>
        </p:nvSpPr>
        <p:spPr>
          <a:xfrm>
            <a:off x="6567468" y="2376494"/>
            <a:ext cx="865605" cy="307777"/>
          </a:xfrm>
          <a:prstGeom prst="rect">
            <a:avLst/>
          </a:prstGeom>
          <a:noFill/>
        </p:spPr>
        <p:txBody>
          <a:bodyPr wrap="square" lIns="91440" tIns="45720" rIns="91440" bIns="45720" rtlCol="0" anchor="t">
            <a:spAutoFit/>
          </a:bodyPr>
          <a:lstStyle/>
          <a:p>
            <a:r>
              <a:rPr lang="ja-JP" altLang="en-US" sz="1400" b="1" dirty="0">
                <a:latin typeface="Meiryo" panose="020B0604030504040204" pitchFamily="34" charset="-128"/>
                <a:ea typeface="Meiryo" panose="020B0604030504040204" pitchFamily="34" charset="-128"/>
              </a:rPr>
              <a:t>修正後</a:t>
            </a:r>
            <a:endParaRPr lang="en-US" altLang="ja-JP" sz="1400" b="1" dirty="0" err="1">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A659C70F-012F-88FA-4BBF-38063756356A}"/>
              </a:ext>
            </a:extLst>
          </p:cNvPr>
          <p:cNvSpPr/>
          <p:nvPr/>
        </p:nvSpPr>
        <p:spPr>
          <a:xfrm>
            <a:off x="9063790" y="3868222"/>
            <a:ext cx="1732547" cy="34283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690BE291-EA2A-3544-A77E-074BC4D3E47F}"/>
              </a:ext>
            </a:extLst>
          </p:cNvPr>
          <p:cNvPicPr>
            <a:picLocks noChangeAspect="1"/>
          </p:cNvPicPr>
          <p:nvPr/>
        </p:nvPicPr>
        <p:blipFill>
          <a:blip r:embed="rId3"/>
          <a:stretch>
            <a:fillRect/>
          </a:stretch>
        </p:blipFill>
        <p:spPr>
          <a:xfrm>
            <a:off x="491038" y="2925048"/>
            <a:ext cx="3936583" cy="1434575"/>
          </a:xfrm>
          <a:prstGeom prst="rect">
            <a:avLst/>
          </a:prstGeom>
        </p:spPr>
      </p:pic>
      <p:sp>
        <p:nvSpPr>
          <p:cNvPr id="21" name="テキスト ボックス 20">
            <a:extLst>
              <a:ext uri="{FF2B5EF4-FFF2-40B4-BE49-F238E27FC236}">
                <a16:creationId xmlns:a16="http://schemas.microsoft.com/office/drawing/2014/main" id="{6FD1451D-EA3E-5B07-AC9B-BD376F7B2D5C}"/>
              </a:ext>
            </a:extLst>
          </p:cNvPr>
          <p:cNvSpPr txBox="1"/>
          <p:nvPr/>
        </p:nvSpPr>
        <p:spPr>
          <a:xfrm>
            <a:off x="1278555" y="1264805"/>
            <a:ext cx="5449905" cy="369332"/>
          </a:xfrm>
          <a:prstGeom prst="rect">
            <a:avLst/>
          </a:prstGeom>
          <a:noFill/>
        </p:spPr>
        <p:txBody>
          <a:bodyPr wrap="square" rtlCol="0">
            <a:spAutoFit/>
          </a:bodyPr>
          <a:lstStyle/>
          <a:p>
            <a:r>
              <a:rPr kumimoji="1" lang="ja-JP" altLang="en-US" dirty="0"/>
              <a:t>ダイアログの文言を“保存”に統一いたしました</a:t>
            </a:r>
          </a:p>
        </p:txBody>
      </p:sp>
      <p:sp>
        <p:nvSpPr>
          <p:cNvPr id="2" name="矢印: 右 1">
            <a:extLst>
              <a:ext uri="{FF2B5EF4-FFF2-40B4-BE49-F238E27FC236}">
                <a16:creationId xmlns:a16="http://schemas.microsoft.com/office/drawing/2014/main" id="{AAD6B404-E5EB-6F99-0D61-39A24BF61109}"/>
              </a:ext>
            </a:extLst>
          </p:cNvPr>
          <p:cNvSpPr/>
          <p:nvPr/>
        </p:nvSpPr>
        <p:spPr>
          <a:xfrm>
            <a:off x="5491036" y="3224249"/>
            <a:ext cx="445819" cy="8153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592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プレースホルダー 1">
            <a:extLst>
              <a:ext uri="{FF2B5EF4-FFF2-40B4-BE49-F238E27FC236}">
                <a16:creationId xmlns:a16="http://schemas.microsoft.com/office/drawing/2014/main" id="{013C7E1E-C797-E9AB-CE2C-90A397125A43}"/>
              </a:ext>
            </a:extLst>
          </p:cNvPr>
          <p:cNvSpPr txBox="1">
            <a:spLocks/>
          </p:cNvSpPr>
          <p:nvPr/>
        </p:nvSpPr>
        <p:spPr>
          <a:xfrm>
            <a:off x="2264833" y="192671"/>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0" dirty="0">
                <a:solidFill>
                  <a:srgbClr val="0000DA"/>
                </a:solidFill>
                <a:latin typeface="+mn-ea"/>
                <a:ea typeface="+mn-ea"/>
              </a:rPr>
              <a:t>No2 </a:t>
            </a:r>
            <a:r>
              <a:rPr lang="ja-JP" altLang="en-US" b="0" dirty="0">
                <a:solidFill>
                  <a:srgbClr val="0000DA"/>
                </a:solidFill>
                <a:latin typeface="+mn-ea"/>
                <a:ea typeface="+mn-ea"/>
              </a:rPr>
              <a:t>プロジェクト一覧</a:t>
            </a:r>
          </a:p>
        </p:txBody>
      </p:sp>
      <p:sp>
        <p:nvSpPr>
          <p:cNvPr id="7" name="テキスト ボックス 31">
            <a:extLst>
              <a:ext uri="{FF2B5EF4-FFF2-40B4-BE49-F238E27FC236}">
                <a16:creationId xmlns:a16="http://schemas.microsoft.com/office/drawing/2014/main" id="{1AD9FCD7-0559-D5EA-8DAE-41EA5FB53960}"/>
              </a:ext>
            </a:extLst>
          </p:cNvPr>
          <p:cNvSpPr txBox="1"/>
          <p:nvPr/>
        </p:nvSpPr>
        <p:spPr>
          <a:xfrm>
            <a:off x="180929" y="1934534"/>
            <a:ext cx="865605" cy="307777"/>
          </a:xfrm>
          <a:prstGeom prst="rect">
            <a:avLst/>
          </a:prstGeom>
          <a:noFill/>
        </p:spPr>
        <p:txBody>
          <a:bodyPr wrap="square" lIns="91440" tIns="45720" rIns="91440" bIns="45720" rtlCol="0" anchor="t">
            <a:spAutoFit/>
          </a:bodyPr>
          <a:lstStyle/>
          <a:p>
            <a:r>
              <a:rPr lang="ja-JP" altLang="en-US" sz="1400" b="1" dirty="0">
                <a:latin typeface="Meiryo" panose="020B0604030504040204" pitchFamily="34" charset="-128"/>
                <a:ea typeface="Meiryo" panose="020B0604030504040204" pitchFamily="34" charset="-128"/>
              </a:rPr>
              <a:t>修正前</a:t>
            </a:r>
            <a:endParaRPr lang="en-US" altLang="ja-JP" sz="1400" b="1" dirty="0" err="1">
              <a:latin typeface="Meiryo" panose="020B0604030504040204" pitchFamily="34" charset="-128"/>
              <a:ea typeface="Meiryo" panose="020B0604030504040204" pitchFamily="34" charset="-128"/>
            </a:endParaRPr>
          </a:p>
        </p:txBody>
      </p:sp>
      <p:sp>
        <p:nvSpPr>
          <p:cNvPr id="15" name="テキスト ボックス 31">
            <a:extLst>
              <a:ext uri="{FF2B5EF4-FFF2-40B4-BE49-F238E27FC236}">
                <a16:creationId xmlns:a16="http://schemas.microsoft.com/office/drawing/2014/main" id="{3720F4BB-3816-C41B-011B-AE956F265746}"/>
              </a:ext>
            </a:extLst>
          </p:cNvPr>
          <p:cNvSpPr txBox="1"/>
          <p:nvPr/>
        </p:nvSpPr>
        <p:spPr>
          <a:xfrm>
            <a:off x="6567468" y="1934534"/>
            <a:ext cx="865605" cy="307777"/>
          </a:xfrm>
          <a:prstGeom prst="rect">
            <a:avLst/>
          </a:prstGeom>
          <a:noFill/>
        </p:spPr>
        <p:txBody>
          <a:bodyPr wrap="square" lIns="91440" tIns="45720" rIns="91440" bIns="45720" rtlCol="0" anchor="t">
            <a:spAutoFit/>
          </a:bodyPr>
          <a:lstStyle/>
          <a:p>
            <a:r>
              <a:rPr lang="ja-JP" altLang="en-US" sz="1400" b="1" dirty="0">
                <a:latin typeface="Meiryo" panose="020B0604030504040204" pitchFamily="34" charset="-128"/>
                <a:ea typeface="Meiryo" panose="020B0604030504040204" pitchFamily="34" charset="-128"/>
              </a:rPr>
              <a:t>修正後</a:t>
            </a:r>
            <a:endParaRPr lang="en-US" altLang="ja-JP" sz="1400" b="1" dirty="0" err="1">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E92B7496-EB15-10AF-AC3A-6C82E1079A6E}"/>
              </a:ext>
            </a:extLst>
          </p:cNvPr>
          <p:cNvPicPr>
            <a:picLocks noChangeAspect="1"/>
          </p:cNvPicPr>
          <p:nvPr/>
        </p:nvPicPr>
        <p:blipFill>
          <a:blip r:embed="rId2"/>
          <a:stretch>
            <a:fillRect/>
          </a:stretch>
        </p:blipFill>
        <p:spPr>
          <a:xfrm>
            <a:off x="1112308" y="2472940"/>
            <a:ext cx="2305050" cy="1381125"/>
          </a:xfrm>
          <a:prstGeom prst="rect">
            <a:avLst/>
          </a:prstGeom>
        </p:spPr>
      </p:pic>
      <p:pic>
        <p:nvPicPr>
          <p:cNvPr id="8" name="図 7">
            <a:extLst>
              <a:ext uri="{FF2B5EF4-FFF2-40B4-BE49-F238E27FC236}">
                <a16:creationId xmlns:a16="http://schemas.microsoft.com/office/drawing/2014/main" id="{946FCE36-06DE-EB45-29A4-A7A709A1D6A3}"/>
              </a:ext>
            </a:extLst>
          </p:cNvPr>
          <p:cNvPicPr>
            <a:picLocks noChangeAspect="1"/>
          </p:cNvPicPr>
          <p:nvPr/>
        </p:nvPicPr>
        <p:blipFill>
          <a:blip r:embed="rId3"/>
          <a:stretch>
            <a:fillRect/>
          </a:stretch>
        </p:blipFill>
        <p:spPr>
          <a:xfrm>
            <a:off x="8170333" y="2620578"/>
            <a:ext cx="2247900" cy="1390650"/>
          </a:xfrm>
          <a:prstGeom prst="rect">
            <a:avLst/>
          </a:prstGeom>
        </p:spPr>
      </p:pic>
      <p:sp>
        <p:nvSpPr>
          <p:cNvPr id="10" name="正方形/長方形 9">
            <a:extLst>
              <a:ext uri="{FF2B5EF4-FFF2-40B4-BE49-F238E27FC236}">
                <a16:creationId xmlns:a16="http://schemas.microsoft.com/office/drawing/2014/main" id="{A659C70F-012F-88FA-4BBF-38063756356A}"/>
              </a:ext>
            </a:extLst>
          </p:cNvPr>
          <p:cNvSpPr/>
          <p:nvPr/>
        </p:nvSpPr>
        <p:spPr>
          <a:xfrm>
            <a:off x="8710863" y="3121887"/>
            <a:ext cx="1997242" cy="73217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9D93C2C-7151-5BA6-AB57-B646A2DFCD12}"/>
              </a:ext>
            </a:extLst>
          </p:cNvPr>
          <p:cNvSpPr txBox="1"/>
          <p:nvPr/>
        </p:nvSpPr>
        <p:spPr>
          <a:xfrm>
            <a:off x="871086" y="1157489"/>
            <a:ext cx="6284094" cy="369332"/>
          </a:xfrm>
          <a:prstGeom prst="rect">
            <a:avLst/>
          </a:prstGeom>
          <a:noFill/>
        </p:spPr>
        <p:txBody>
          <a:bodyPr wrap="square" rtlCol="0">
            <a:spAutoFit/>
          </a:bodyPr>
          <a:lstStyle/>
          <a:p>
            <a:r>
              <a:rPr kumimoji="1" lang="ja-JP" altLang="en-US" dirty="0"/>
              <a:t>プロジェクト名変更、削除の並び順を変更いたしました。</a:t>
            </a:r>
          </a:p>
        </p:txBody>
      </p:sp>
      <p:sp>
        <p:nvSpPr>
          <p:cNvPr id="2" name="矢印: 右 1">
            <a:extLst>
              <a:ext uri="{FF2B5EF4-FFF2-40B4-BE49-F238E27FC236}">
                <a16:creationId xmlns:a16="http://schemas.microsoft.com/office/drawing/2014/main" id="{D8641509-502E-DACB-2005-9A5AF9962C56}"/>
              </a:ext>
            </a:extLst>
          </p:cNvPr>
          <p:cNvSpPr/>
          <p:nvPr/>
        </p:nvSpPr>
        <p:spPr>
          <a:xfrm>
            <a:off x="5714368" y="3021306"/>
            <a:ext cx="445819" cy="8153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715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AECD7C6-239F-AB6D-2C8E-D253B8FC08B5}"/>
              </a:ext>
            </a:extLst>
          </p:cNvPr>
          <p:cNvPicPr>
            <a:picLocks noChangeAspect="1"/>
          </p:cNvPicPr>
          <p:nvPr/>
        </p:nvPicPr>
        <p:blipFill>
          <a:blip r:embed="rId2"/>
          <a:stretch>
            <a:fillRect/>
          </a:stretch>
        </p:blipFill>
        <p:spPr>
          <a:xfrm>
            <a:off x="362850" y="1834838"/>
            <a:ext cx="3286729" cy="2295755"/>
          </a:xfrm>
          <a:prstGeom prst="rect">
            <a:avLst/>
          </a:prstGeom>
        </p:spPr>
      </p:pic>
      <p:sp>
        <p:nvSpPr>
          <p:cNvPr id="16" name="テキスト プレースホルダー 1">
            <a:extLst>
              <a:ext uri="{FF2B5EF4-FFF2-40B4-BE49-F238E27FC236}">
                <a16:creationId xmlns:a16="http://schemas.microsoft.com/office/drawing/2014/main" id="{013C7E1E-C797-E9AB-CE2C-90A397125A43}"/>
              </a:ext>
            </a:extLst>
          </p:cNvPr>
          <p:cNvSpPr txBox="1">
            <a:spLocks/>
          </p:cNvSpPr>
          <p:nvPr/>
        </p:nvSpPr>
        <p:spPr>
          <a:xfrm>
            <a:off x="2264833" y="192671"/>
            <a:ext cx="8153400" cy="388031"/>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0" dirty="0">
                <a:solidFill>
                  <a:srgbClr val="0000DA"/>
                </a:solidFill>
                <a:latin typeface="+mn-ea"/>
                <a:ea typeface="+mn-ea"/>
              </a:rPr>
              <a:t>No3 </a:t>
            </a:r>
            <a:r>
              <a:rPr lang="en-US" altLang="ja-JP" b="0" dirty="0" err="1">
                <a:solidFill>
                  <a:srgbClr val="0000DA"/>
                </a:solidFill>
                <a:latin typeface="+mn-ea"/>
                <a:ea typeface="+mn-ea"/>
              </a:rPr>
              <a:t>SfM</a:t>
            </a:r>
            <a:r>
              <a:rPr lang="ja-JP" altLang="en-US" b="0" dirty="0">
                <a:solidFill>
                  <a:srgbClr val="0000DA"/>
                </a:solidFill>
                <a:latin typeface="+mn-ea"/>
                <a:ea typeface="+mn-ea"/>
              </a:rPr>
              <a:t>アップロード</a:t>
            </a:r>
          </a:p>
        </p:txBody>
      </p:sp>
      <p:sp>
        <p:nvSpPr>
          <p:cNvPr id="7" name="テキスト ボックス 31">
            <a:extLst>
              <a:ext uri="{FF2B5EF4-FFF2-40B4-BE49-F238E27FC236}">
                <a16:creationId xmlns:a16="http://schemas.microsoft.com/office/drawing/2014/main" id="{1AD9FCD7-0559-D5EA-8DAE-41EA5FB53960}"/>
              </a:ext>
            </a:extLst>
          </p:cNvPr>
          <p:cNvSpPr txBox="1"/>
          <p:nvPr/>
        </p:nvSpPr>
        <p:spPr>
          <a:xfrm>
            <a:off x="180929" y="1413239"/>
            <a:ext cx="838888" cy="307777"/>
          </a:xfrm>
          <a:prstGeom prst="rect">
            <a:avLst/>
          </a:prstGeom>
          <a:noFill/>
        </p:spPr>
        <p:txBody>
          <a:bodyPr wrap="square" lIns="91440" tIns="45720" rIns="91440" bIns="45720" rtlCol="0" anchor="t">
            <a:spAutoFit/>
          </a:bodyPr>
          <a:lstStyle/>
          <a:p>
            <a:r>
              <a:rPr kumimoji="1" lang="ja-JP" altLang="en-US" sz="1400" b="1" dirty="0"/>
              <a:t>修正前</a:t>
            </a:r>
          </a:p>
        </p:txBody>
      </p:sp>
      <p:cxnSp>
        <p:nvCxnSpPr>
          <p:cNvPr id="12" name="コネクタ: 曲線 11">
            <a:extLst>
              <a:ext uri="{FF2B5EF4-FFF2-40B4-BE49-F238E27FC236}">
                <a16:creationId xmlns:a16="http://schemas.microsoft.com/office/drawing/2014/main" id="{B7A0BFB1-4221-26B1-ADDE-A7B67D06D843}"/>
              </a:ext>
            </a:extLst>
          </p:cNvPr>
          <p:cNvCxnSpPr>
            <a:cxnSpLocks/>
            <a:endCxn id="10" idx="1"/>
          </p:cNvCxnSpPr>
          <p:nvPr/>
        </p:nvCxnSpPr>
        <p:spPr>
          <a:xfrm>
            <a:off x="770020" y="2094676"/>
            <a:ext cx="1452682" cy="122663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D190C61D-E9C3-9B87-3B97-D504140A789D}"/>
              </a:ext>
            </a:extLst>
          </p:cNvPr>
          <p:cNvSpPr/>
          <p:nvPr/>
        </p:nvSpPr>
        <p:spPr>
          <a:xfrm>
            <a:off x="420182" y="2259556"/>
            <a:ext cx="1312365" cy="8858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1AA1363F-8D5C-FDF3-B2D1-C8108AE1E337}"/>
              </a:ext>
            </a:extLst>
          </p:cNvPr>
          <p:cNvPicPr>
            <a:picLocks noChangeAspect="1"/>
          </p:cNvPicPr>
          <p:nvPr/>
        </p:nvPicPr>
        <p:blipFill rotWithShape="1">
          <a:blip r:embed="rId3"/>
          <a:srcRect l="61182" t="12666"/>
          <a:stretch/>
        </p:blipFill>
        <p:spPr>
          <a:xfrm>
            <a:off x="3786314" y="2384173"/>
            <a:ext cx="1946027" cy="1683679"/>
          </a:xfrm>
          <a:prstGeom prst="rect">
            <a:avLst/>
          </a:prstGeom>
        </p:spPr>
      </p:pic>
      <p:sp>
        <p:nvSpPr>
          <p:cNvPr id="28" name="正方形/長方形 27">
            <a:extLst>
              <a:ext uri="{FF2B5EF4-FFF2-40B4-BE49-F238E27FC236}">
                <a16:creationId xmlns:a16="http://schemas.microsoft.com/office/drawing/2014/main" id="{2BD6D7AD-01AB-9E57-D244-E3CF35689EE9}"/>
              </a:ext>
            </a:extLst>
          </p:cNvPr>
          <p:cNvSpPr/>
          <p:nvPr/>
        </p:nvSpPr>
        <p:spPr>
          <a:xfrm>
            <a:off x="4697625" y="2707153"/>
            <a:ext cx="1034717" cy="13606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BC3457FB-07E4-FCF7-7F32-12C62A4B779C}"/>
              </a:ext>
            </a:extLst>
          </p:cNvPr>
          <p:cNvPicPr>
            <a:picLocks noChangeAspect="1"/>
          </p:cNvPicPr>
          <p:nvPr/>
        </p:nvPicPr>
        <p:blipFill>
          <a:blip r:embed="rId4"/>
          <a:stretch>
            <a:fillRect/>
          </a:stretch>
        </p:blipFill>
        <p:spPr>
          <a:xfrm>
            <a:off x="423795" y="4359745"/>
            <a:ext cx="3300800" cy="2305584"/>
          </a:xfrm>
          <a:prstGeom prst="rect">
            <a:avLst/>
          </a:prstGeom>
        </p:spPr>
      </p:pic>
      <p:sp>
        <p:nvSpPr>
          <p:cNvPr id="29" name="正方形/長方形 28">
            <a:extLst>
              <a:ext uri="{FF2B5EF4-FFF2-40B4-BE49-F238E27FC236}">
                <a16:creationId xmlns:a16="http://schemas.microsoft.com/office/drawing/2014/main" id="{E925C99A-3DEA-709F-5DBA-E1EE18F78AA0}"/>
              </a:ext>
            </a:extLst>
          </p:cNvPr>
          <p:cNvSpPr/>
          <p:nvPr/>
        </p:nvSpPr>
        <p:spPr>
          <a:xfrm>
            <a:off x="423794" y="4390220"/>
            <a:ext cx="596023" cy="2293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00DB6B70-B31C-FFFE-3E6E-E585F740262F}"/>
              </a:ext>
            </a:extLst>
          </p:cNvPr>
          <p:cNvSpPr txBox="1"/>
          <p:nvPr/>
        </p:nvSpPr>
        <p:spPr>
          <a:xfrm>
            <a:off x="975419" y="5512537"/>
            <a:ext cx="2027483" cy="461665"/>
          </a:xfrm>
          <a:prstGeom prst="rect">
            <a:avLst/>
          </a:prstGeom>
          <a:solidFill>
            <a:schemeClr val="bg1"/>
          </a:solidFill>
        </p:spPr>
        <p:txBody>
          <a:bodyPr wrap="square" rtlCol="0">
            <a:spAutoFit/>
          </a:bodyPr>
          <a:lstStyle/>
          <a:p>
            <a:r>
              <a:rPr kumimoji="1" lang="ja-JP" altLang="en-US" sz="1200" dirty="0"/>
              <a:t>アップロード待ちのデータが消えてしまう</a:t>
            </a:r>
          </a:p>
        </p:txBody>
      </p:sp>
      <p:pic>
        <p:nvPicPr>
          <p:cNvPr id="3" name="図 2">
            <a:extLst>
              <a:ext uri="{FF2B5EF4-FFF2-40B4-BE49-F238E27FC236}">
                <a16:creationId xmlns:a16="http://schemas.microsoft.com/office/drawing/2014/main" id="{D2D4F7D4-7D64-6664-9299-2C84618855CA}"/>
              </a:ext>
            </a:extLst>
          </p:cNvPr>
          <p:cNvPicPr>
            <a:picLocks noChangeAspect="1"/>
          </p:cNvPicPr>
          <p:nvPr/>
        </p:nvPicPr>
        <p:blipFill rotWithShape="1">
          <a:blip r:embed="rId5"/>
          <a:srcRect l="901" t="8468" r="78511" b="52514"/>
          <a:stretch/>
        </p:blipFill>
        <p:spPr>
          <a:xfrm>
            <a:off x="2222702" y="3045182"/>
            <a:ext cx="1036337" cy="1371925"/>
          </a:xfrm>
          <a:prstGeom prst="rect">
            <a:avLst/>
          </a:prstGeom>
        </p:spPr>
      </p:pic>
      <p:sp>
        <p:nvSpPr>
          <p:cNvPr id="10" name="正方形/長方形 9">
            <a:extLst>
              <a:ext uri="{FF2B5EF4-FFF2-40B4-BE49-F238E27FC236}">
                <a16:creationId xmlns:a16="http://schemas.microsoft.com/office/drawing/2014/main" id="{A659C70F-012F-88FA-4BBF-38063756356A}"/>
              </a:ext>
            </a:extLst>
          </p:cNvPr>
          <p:cNvSpPr/>
          <p:nvPr/>
        </p:nvSpPr>
        <p:spPr>
          <a:xfrm>
            <a:off x="2222702" y="3225059"/>
            <a:ext cx="1036337" cy="19250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9545F6D2-000C-7887-0282-9045FDF08B50}"/>
              </a:ext>
            </a:extLst>
          </p:cNvPr>
          <p:cNvPicPr>
            <a:picLocks noChangeAspect="1"/>
          </p:cNvPicPr>
          <p:nvPr/>
        </p:nvPicPr>
        <p:blipFill>
          <a:blip r:embed="rId6"/>
          <a:stretch>
            <a:fillRect/>
          </a:stretch>
        </p:blipFill>
        <p:spPr>
          <a:xfrm>
            <a:off x="6547871" y="1888634"/>
            <a:ext cx="3322091" cy="2320456"/>
          </a:xfrm>
          <a:prstGeom prst="rect">
            <a:avLst/>
          </a:prstGeom>
        </p:spPr>
      </p:pic>
      <p:cxnSp>
        <p:nvCxnSpPr>
          <p:cNvPr id="33" name="コネクタ: 曲線 32">
            <a:extLst>
              <a:ext uri="{FF2B5EF4-FFF2-40B4-BE49-F238E27FC236}">
                <a16:creationId xmlns:a16="http://schemas.microsoft.com/office/drawing/2014/main" id="{AC77788C-1059-B609-8B03-B2DE856544C5}"/>
              </a:ext>
            </a:extLst>
          </p:cNvPr>
          <p:cNvCxnSpPr>
            <a:cxnSpLocks/>
            <a:endCxn id="36" idx="1"/>
          </p:cNvCxnSpPr>
          <p:nvPr/>
        </p:nvCxnSpPr>
        <p:spPr>
          <a:xfrm>
            <a:off x="6990401" y="2137843"/>
            <a:ext cx="1452684" cy="87153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CF2C24EB-8753-9B63-16C3-F829596E415A}"/>
              </a:ext>
            </a:extLst>
          </p:cNvPr>
          <p:cNvSpPr/>
          <p:nvPr/>
        </p:nvSpPr>
        <p:spPr>
          <a:xfrm>
            <a:off x="6640565" y="2354412"/>
            <a:ext cx="1312365" cy="7956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270EF503-AA77-BE44-54F6-487E101F1DD8}"/>
              </a:ext>
            </a:extLst>
          </p:cNvPr>
          <p:cNvPicPr>
            <a:picLocks noChangeAspect="1"/>
          </p:cNvPicPr>
          <p:nvPr/>
        </p:nvPicPr>
        <p:blipFill rotWithShape="1">
          <a:blip r:embed="rId5"/>
          <a:srcRect l="901" t="8468" r="78511" b="52514"/>
          <a:stretch/>
        </p:blipFill>
        <p:spPr>
          <a:xfrm>
            <a:off x="8443085" y="2733251"/>
            <a:ext cx="1036337" cy="1371925"/>
          </a:xfrm>
          <a:prstGeom prst="rect">
            <a:avLst/>
          </a:prstGeom>
        </p:spPr>
      </p:pic>
      <p:sp>
        <p:nvSpPr>
          <p:cNvPr id="36" name="正方形/長方形 35">
            <a:extLst>
              <a:ext uri="{FF2B5EF4-FFF2-40B4-BE49-F238E27FC236}">
                <a16:creationId xmlns:a16="http://schemas.microsoft.com/office/drawing/2014/main" id="{EF1F2402-4592-5FA8-E3A5-56267507F501}"/>
              </a:ext>
            </a:extLst>
          </p:cNvPr>
          <p:cNvSpPr/>
          <p:nvPr/>
        </p:nvSpPr>
        <p:spPr>
          <a:xfrm>
            <a:off x="8443085" y="2913128"/>
            <a:ext cx="1036337" cy="19250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53E11571-1D2B-8438-CCF5-908C84EE688C}"/>
              </a:ext>
            </a:extLst>
          </p:cNvPr>
          <p:cNvPicPr>
            <a:picLocks noChangeAspect="1"/>
          </p:cNvPicPr>
          <p:nvPr/>
        </p:nvPicPr>
        <p:blipFill rotWithShape="1">
          <a:blip r:embed="rId7"/>
          <a:srcRect l="59583" t="12983" b="41098"/>
          <a:stretch/>
        </p:blipFill>
        <p:spPr>
          <a:xfrm>
            <a:off x="9951931" y="2495974"/>
            <a:ext cx="2027725" cy="1609202"/>
          </a:xfrm>
          <a:prstGeom prst="rect">
            <a:avLst/>
          </a:prstGeom>
        </p:spPr>
      </p:pic>
      <p:sp>
        <p:nvSpPr>
          <p:cNvPr id="44" name="正方形/長方形 43">
            <a:extLst>
              <a:ext uri="{FF2B5EF4-FFF2-40B4-BE49-F238E27FC236}">
                <a16:creationId xmlns:a16="http://schemas.microsoft.com/office/drawing/2014/main" id="{676F96BF-0E4F-2E6F-494E-184264D83246}"/>
              </a:ext>
            </a:extLst>
          </p:cNvPr>
          <p:cNvSpPr/>
          <p:nvPr/>
        </p:nvSpPr>
        <p:spPr>
          <a:xfrm>
            <a:off x="10901334" y="2733252"/>
            <a:ext cx="1034717" cy="12494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8CDE9BE6-B326-FF6C-0126-B18FCCD5C19A}"/>
              </a:ext>
            </a:extLst>
          </p:cNvPr>
          <p:cNvPicPr>
            <a:picLocks noChangeAspect="1"/>
          </p:cNvPicPr>
          <p:nvPr/>
        </p:nvPicPr>
        <p:blipFill>
          <a:blip r:embed="rId8"/>
          <a:stretch>
            <a:fillRect/>
          </a:stretch>
        </p:blipFill>
        <p:spPr>
          <a:xfrm>
            <a:off x="6607526" y="4262074"/>
            <a:ext cx="3300800" cy="2305584"/>
          </a:xfrm>
          <a:prstGeom prst="rect">
            <a:avLst/>
          </a:prstGeom>
        </p:spPr>
      </p:pic>
      <p:sp>
        <p:nvSpPr>
          <p:cNvPr id="47" name="正方形/長方形 46">
            <a:extLst>
              <a:ext uri="{FF2B5EF4-FFF2-40B4-BE49-F238E27FC236}">
                <a16:creationId xmlns:a16="http://schemas.microsoft.com/office/drawing/2014/main" id="{AF367C26-481A-F277-8F52-4ED9AFA13EA1}"/>
              </a:ext>
            </a:extLst>
          </p:cNvPr>
          <p:cNvSpPr/>
          <p:nvPr/>
        </p:nvSpPr>
        <p:spPr>
          <a:xfrm>
            <a:off x="6607525" y="4287919"/>
            <a:ext cx="596023" cy="2293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F32E4219-8419-2F3F-6112-BD1DEE97CDCA}"/>
              </a:ext>
            </a:extLst>
          </p:cNvPr>
          <p:cNvSpPr txBox="1"/>
          <p:nvPr/>
        </p:nvSpPr>
        <p:spPr>
          <a:xfrm>
            <a:off x="7296747" y="5641173"/>
            <a:ext cx="2027483" cy="461665"/>
          </a:xfrm>
          <a:prstGeom prst="rect">
            <a:avLst/>
          </a:prstGeom>
          <a:solidFill>
            <a:schemeClr val="bg1"/>
          </a:solidFill>
        </p:spPr>
        <p:txBody>
          <a:bodyPr wrap="square" rtlCol="0">
            <a:spAutoFit/>
          </a:bodyPr>
          <a:lstStyle/>
          <a:p>
            <a:r>
              <a:rPr kumimoji="1" lang="ja-JP" altLang="en-US" sz="1200" dirty="0"/>
              <a:t>アップロード待ちのデータが削除されないよう修正</a:t>
            </a:r>
          </a:p>
        </p:txBody>
      </p:sp>
      <p:sp>
        <p:nvSpPr>
          <p:cNvPr id="2" name="テキスト ボックス 31">
            <a:extLst>
              <a:ext uri="{FF2B5EF4-FFF2-40B4-BE49-F238E27FC236}">
                <a16:creationId xmlns:a16="http://schemas.microsoft.com/office/drawing/2014/main" id="{8E77576D-F2CF-E103-2A15-3C8A140326AA}"/>
              </a:ext>
            </a:extLst>
          </p:cNvPr>
          <p:cNvSpPr txBox="1"/>
          <p:nvPr/>
        </p:nvSpPr>
        <p:spPr>
          <a:xfrm>
            <a:off x="6361992" y="1462587"/>
            <a:ext cx="794431" cy="307777"/>
          </a:xfrm>
          <a:prstGeom prst="rect">
            <a:avLst/>
          </a:prstGeom>
          <a:noFill/>
        </p:spPr>
        <p:txBody>
          <a:bodyPr wrap="square" lIns="91440" tIns="45720" rIns="91440" bIns="45720" rtlCol="0" anchor="t">
            <a:spAutoFit/>
          </a:bodyPr>
          <a:lstStyle/>
          <a:p>
            <a:r>
              <a:rPr kumimoji="1" lang="ja-JP" altLang="en-US" sz="1400" b="1" dirty="0"/>
              <a:t>修正後</a:t>
            </a:r>
          </a:p>
        </p:txBody>
      </p:sp>
      <p:sp>
        <p:nvSpPr>
          <p:cNvPr id="9" name="矢印: 右 8">
            <a:extLst>
              <a:ext uri="{FF2B5EF4-FFF2-40B4-BE49-F238E27FC236}">
                <a16:creationId xmlns:a16="http://schemas.microsoft.com/office/drawing/2014/main" id="{31527C34-7DB9-D89A-D79E-1EE650FC0C6B}"/>
              </a:ext>
            </a:extLst>
          </p:cNvPr>
          <p:cNvSpPr/>
          <p:nvPr/>
        </p:nvSpPr>
        <p:spPr>
          <a:xfrm>
            <a:off x="5942968" y="3884370"/>
            <a:ext cx="445819" cy="8153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967D8AF-08A2-A4FD-D630-E50A10305D16}"/>
              </a:ext>
            </a:extLst>
          </p:cNvPr>
          <p:cNvSpPr txBox="1"/>
          <p:nvPr/>
        </p:nvSpPr>
        <p:spPr>
          <a:xfrm>
            <a:off x="56208" y="801972"/>
            <a:ext cx="12135792" cy="584775"/>
          </a:xfrm>
          <a:prstGeom prst="rect">
            <a:avLst/>
          </a:prstGeom>
          <a:noFill/>
        </p:spPr>
        <p:txBody>
          <a:bodyPr wrap="square" rtlCol="0">
            <a:spAutoFit/>
          </a:bodyPr>
          <a:lstStyle/>
          <a:p>
            <a:r>
              <a:rPr kumimoji="1" lang="ja-JP" altLang="en-US" sz="1600" dirty="0"/>
              <a:t>プロジェクト一覧で、ローカルにデータを保存しておき、かつフィルタをかけた状態で</a:t>
            </a:r>
            <a:r>
              <a:rPr kumimoji="1" lang="en-US" altLang="ja-JP" sz="1600" dirty="0"/>
              <a:t>Pix4D</a:t>
            </a:r>
            <a:r>
              <a:rPr kumimoji="1" lang="ja-JP" altLang="en-US" sz="1600" dirty="0"/>
              <a:t> </a:t>
            </a:r>
            <a:r>
              <a:rPr kumimoji="1" lang="en-US" altLang="ja-JP" sz="1600" dirty="0"/>
              <a:t>Catch</a:t>
            </a:r>
            <a:r>
              <a:rPr kumimoji="1" lang="ja-JP" altLang="en-US" sz="1600" dirty="0"/>
              <a:t>で撮影したデータを</a:t>
            </a:r>
            <a:endParaRPr kumimoji="1" lang="en-US" altLang="ja-JP" sz="1600" dirty="0"/>
          </a:p>
          <a:p>
            <a:r>
              <a:rPr kumimoji="1" lang="ja-JP" altLang="en-US" sz="1600" dirty="0"/>
              <a:t>アップロードすると、ローカルに保存されている他のデータが削除されるバグがありましたが、解消致しました。</a:t>
            </a:r>
          </a:p>
        </p:txBody>
      </p:sp>
      <p:cxnSp>
        <p:nvCxnSpPr>
          <p:cNvPr id="14" name="直線矢印コネクタ 13">
            <a:extLst>
              <a:ext uri="{FF2B5EF4-FFF2-40B4-BE49-F238E27FC236}">
                <a16:creationId xmlns:a16="http://schemas.microsoft.com/office/drawing/2014/main" id="{657346C9-6693-C7EA-46FD-826BE2A2CF6A}"/>
              </a:ext>
            </a:extLst>
          </p:cNvPr>
          <p:cNvCxnSpPr>
            <a:cxnSpLocks/>
          </p:cNvCxnSpPr>
          <p:nvPr/>
        </p:nvCxnSpPr>
        <p:spPr>
          <a:xfrm>
            <a:off x="3467100" y="3189258"/>
            <a:ext cx="5410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B2FC3C15-81CB-32D2-0BA7-3A46385363E0}"/>
              </a:ext>
            </a:extLst>
          </p:cNvPr>
          <p:cNvCxnSpPr>
            <a:cxnSpLocks/>
          </p:cNvCxnSpPr>
          <p:nvPr/>
        </p:nvCxnSpPr>
        <p:spPr>
          <a:xfrm flipH="1">
            <a:off x="3649579" y="4056710"/>
            <a:ext cx="801222" cy="12087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D647B4D3-9A1E-693E-C8D1-B4084F6E5354}"/>
              </a:ext>
            </a:extLst>
          </p:cNvPr>
          <p:cNvCxnSpPr>
            <a:cxnSpLocks/>
          </p:cNvCxnSpPr>
          <p:nvPr/>
        </p:nvCxnSpPr>
        <p:spPr>
          <a:xfrm>
            <a:off x="9641010" y="3189258"/>
            <a:ext cx="5410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973E98D-2FBA-331D-B2E1-F33D8BA701D6}"/>
              </a:ext>
            </a:extLst>
          </p:cNvPr>
          <p:cNvCxnSpPr>
            <a:cxnSpLocks/>
          </p:cNvCxnSpPr>
          <p:nvPr/>
        </p:nvCxnSpPr>
        <p:spPr>
          <a:xfrm flipH="1">
            <a:off x="9728363" y="4056710"/>
            <a:ext cx="801222" cy="12087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55BE01C1-4E90-6470-D8EC-1BA9B644A538}"/>
              </a:ext>
            </a:extLst>
          </p:cNvPr>
          <p:cNvSpPr txBox="1"/>
          <p:nvPr/>
        </p:nvSpPr>
        <p:spPr>
          <a:xfrm>
            <a:off x="1076364" y="1415541"/>
            <a:ext cx="4471280" cy="461665"/>
          </a:xfrm>
          <a:prstGeom prst="rect">
            <a:avLst/>
          </a:prstGeom>
          <a:noFill/>
        </p:spPr>
        <p:txBody>
          <a:bodyPr wrap="square" rtlCol="0">
            <a:spAutoFit/>
          </a:bodyPr>
          <a:lstStyle/>
          <a:p>
            <a:r>
              <a:rPr kumimoji="1" lang="ja-JP" altLang="en-US" sz="1200" dirty="0"/>
              <a:t>ローカルにデータを残しておき、</a:t>
            </a:r>
            <a:endParaRPr kumimoji="1" lang="en-US" altLang="ja-JP" sz="1200" dirty="0"/>
          </a:p>
          <a:p>
            <a:r>
              <a:rPr kumimoji="1" lang="ja-JP" altLang="en-US" sz="1200" dirty="0"/>
              <a:t>かつフィルタがかかった状態で他データをアップロード</a:t>
            </a:r>
          </a:p>
        </p:txBody>
      </p:sp>
      <p:sp>
        <p:nvSpPr>
          <p:cNvPr id="31" name="テキスト ボックス 30">
            <a:extLst>
              <a:ext uri="{FF2B5EF4-FFF2-40B4-BE49-F238E27FC236}">
                <a16:creationId xmlns:a16="http://schemas.microsoft.com/office/drawing/2014/main" id="{EF545D11-6A51-F02E-D273-F114DF22015C}"/>
              </a:ext>
            </a:extLst>
          </p:cNvPr>
          <p:cNvSpPr txBox="1"/>
          <p:nvPr/>
        </p:nvSpPr>
        <p:spPr>
          <a:xfrm>
            <a:off x="7203548" y="1415541"/>
            <a:ext cx="4471280" cy="461665"/>
          </a:xfrm>
          <a:prstGeom prst="rect">
            <a:avLst/>
          </a:prstGeom>
          <a:noFill/>
        </p:spPr>
        <p:txBody>
          <a:bodyPr wrap="square" rtlCol="0">
            <a:spAutoFit/>
          </a:bodyPr>
          <a:lstStyle/>
          <a:p>
            <a:r>
              <a:rPr kumimoji="1" lang="ja-JP" altLang="en-US" sz="1200" dirty="0"/>
              <a:t>ローカルにデータを残しておき、</a:t>
            </a:r>
            <a:endParaRPr kumimoji="1" lang="en-US" altLang="ja-JP" sz="1200" dirty="0"/>
          </a:p>
          <a:p>
            <a:r>
              <a:rPr kumimoji="1" lang="ja-JP" altLang="en-US" sz="1200" dirty="0"/>
              <a:t>かつフィルタがかかった状態で他データをアップロード</a:t>
            </a:r>
          </a:p>
        </p:txBody>
      </p:sp>
    </p:spTree>
    <p:extLst>
      <p:ext uri="{BB962C8B-B14F-4D97-AF65-F5344CB8AC3E}">
        <p14:creationId xmlns:p14="http://schemas.microsoft.com/office/powerpoint/2010/main" val="270570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432441994"/>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EF08D-F8DA-4975-B7B2-B9EB78E5EC19}">
  <ds:schemaRefs>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5c59ce6f-7969-4c40-915a-6ad9578fe078"/>
    <ds:schemaRef ds:uri="14709c19-9c82-470d-adf9-0ceaa0eaf064"/>
    <ds:schemaRef ds:uri="http://www.w3.org/XML/1998/namespace"/>
  </ds:schemaRefs>
</ds:datastoreItem>
</file>

<file path=customXml/itemProps2.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F20F481-E198-416A-84A7-0B1B2644A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59389</TotalTime>
  <Words>389</Words>
  <Application>Microsoft Office PowerPoint</Application>
  <PresentationFormat>ワイド画面</PresentationFormat>
  <Paragraphs>62</Paragraphs>
  <Slides>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5</vt:i4>
      </vt:variant>
    </vt:vector>
  </HeadingPairs>
  <TitlesOfParts>
    <vt:vector size="17" baseType="lpstr">
      <vt:lpstr>Meiryo UI</vt:lpstr>
      <vt:lpstr>Meiryo</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Kuwahara, Toshihiko / 桒原　寿彦</cp:lastModifiedBy>
  <cp:revision>4425</cp:revision>
  <dcterms:created xsi:type="dcterms:W3CDTF">2021-03-26T09:54:52Z</dcterms:created>
  <dcterms:modified xsi:type="dcterms:W3CDTF">2024-06-24T23:52:47Z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